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60" r:id="rId4"/>
  </p:sldMasterIdLst>
  <p:notesMasterIdLst>
    <p:notesMasterId r:id="rId21"/>
  </p:notesMasterIdLst>
  <p:handoutMasterIdLst>
    <p:handoutMasterId r:id="rId22"/>
  </p:handoutMasterIdLst>
  <p:sldIdLst>
    <p:sldId id="257" r:id="rId5"/>
    <p:sldId id="261" r:id="rId6"/>
    <p:sldId id="266" r:id="rId7"/>
    <p:sldId id="275" r:id="rId8"/>
    <p:sldId id="277" r:id="rId9"/>
    <p:sldId id="276" r:id="rId10"/>
    <p:sldId id="288" r:id="rId11"/>
    <p:sldId id="284" r:id="rId12"/>
    <p:sldId id="280" r:id="rId13"/>
    <p:sldId id="285" r:id="rId14"/>
    <p:sldId id="286" r:id="rId15"/>
    <p:sldId id="287" r:id="rId16"/>
    <p:sldId id="281" r:id="rId17"/>
    <p:sldId id="282" r:id="rId18"/>
    <p:sldId id="283" r:id="rId19"/>
    <p:sldId id="27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8"/>
  </p:normalViewPr>
  <p:slideViewPr>
    <p:cSldViewPr snapToGrid="0" snapToObjects="1">
      <p:cViewPr varScale="1">
        <p:scale>
          <a:sx n="87" d="100"/>
          <a:sy n="87" d="100"/>
        </p:scale>
        <p:origin x="528" y="58"/>
      </p:cViewPr>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7939FE9-0B2E-4997-BA24-44FF9669BA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0AE1028-7A43-40A3-A2EC-124FFB073D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3D3C9-ED3E-4430-A8CA-03711A676035}" type="datetimeFigureOut">
              <a:rPr lang="en-US" smtClean="0"/>
              <a:t>5/26/2023</a:t>
            </a:fld>
            <a:endParaRPr lang="en-US" dirty="0"/>
          </a:p>
        </p:txBody>
      </p:sp>
      <p:sp>
        <p:nvSpPr>
          <p:cNvPr id="4" name="Footer Placeholder 3">
            <a:extLst>
              <a:ext uri="{FF2B5EF4-FFF2-40B4-BE49-F238E27FC236}">
                <a16:creationId xmlns:a16="http://schemas.microsoft.com/office/drawing/2014/main" id="{8ACACB66-3B0A-415A-9449-9278044DA54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9B7EC22-6F70-469D-B720-84BF796C51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94CC5C-2831-4FAC-8076-6410B257E0B7}" type="slidenum">
              <a:rPr lang="en-US" smtClean="0"/>
              <a:t>‹#›</a:t>
            </a:fld>
            <a:endParaRPr lang="en-US" dirty="0"/>
          </a:p>
        </p:txBody>
      </p:sp>
    </p:spTree>
    <p:extLst>
      <p:ext uri="{BB962C8B-B14F-4D97-AF65-F5344CB8AC3E}">
        <p14:creationId xmlns:p14="http://schemas.microsoft.com/office/powerpoint/2010/main" val="9509838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E67E2B-6215-4DB6-B113-75ACD1123374}" type="datetimeFigureOut">
              <a:rPr lang="en-US" smtClean="0"/>
              <a:t>5/26/2023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BC8106-034A-47C1-ADA6-0A1F9E0E7474}" type="slidenum">
              <a:rPr lang="en-US" smtClean="0"/>
              <a:t>‹#›</a:t>
            </a:fld>
            <a:endParaRPr lang="en-US" dirty="0"/>
          </a:p>
        </p:txBody>
      </p:sp>
    </p:spTree>
    <p:extLst>
      <p:ext uri="{BB962C8B-B14F-4D97-AF65-F5344CB8AC3E}">
        <p14:creationId xmlns:p14="http://schemas.microsoft.com/office/powerpoint/2010/main" val="2880787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1</a:t>
            </a:fld>
            <a:endParaRPr lang="en-US" dirty="0"/>
          </a:p>
        </p:txBody>
      </p:sp>
    </p:spTree>
    <p:extLst>
      <p:ext uri="{BB962C8B-B14F-4D97-AF65-F5344CB8AC3E}">
        <p14:creationId xmlns:p14="http://schemas.microsoft.com/office/powerpoint/2010/main" val="3095859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2</a:t>
            </a:fld>
            <a:endParaRPr lang="en-US" dirty="0"/>
          </a:p>
        </p:txBody>
      </p:sp>
    </p:spTree>
    <p:extLst>
      <p:ext uri="{BB962C8B-B14F-4D97-AF65-F5344CB8AC3E}">
        <p14:creationId xmlns:p14="http://schemas.microsoft.com/office/powerpoint/2010/main" val="3329823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3</a:t>
            </a:fld>
            <a:endParaRPr lang="en-US" dirty="0"/>
          </a:p>
        </p:txBody>
      </p:sp>
    </p:spTree>
    <p:extLst>
      <p:ext uri="{BB962C8B-B14F-4D97-AF65-F5344CB8AC3E}">
        <p14:creationId xmlns:p14="http://schemas.microsoft.com/office/powerpoint/2010/main" val="2805886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6</a:t>
            </a:fld>
            <a:endParaRPr lang="en-US" dirty="0"/>
          </a:p>
        </p:txBody>
      </p:sp>
    </p:spTree>
    <p:extLst>
      <p:ext uri="{BB962C8B-B14F-4D97-AF65-F5344CB8AC3E}">
        <p14:creationId xmlns:p14="http://schemas.microsoft.com/office/powerpoint/2010/main" val="2667655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7</a:t>
            </a:fld>
            <a:endParaRPr lang="en-US" dirty="0"/>
          </a:p>
        </p:txBody>
      </p:sp>
    </p:spTree>
    <p:extLst>
      <p:ext uri="{BB962C8B-B14F-4D97-AF65-F5344CB8AC3E}">
        <p14:creationId xmlns:p14="http://schemas.microsoft.com/office/powerpoint/2010/main" val="1537697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14</a:t>
            </a:fld>
            <a:endParaRPr lang="en-US" dirty="0"/>
          </a:p>
        </p:txBody>
      </p:sp>
    </p:spTree>
    <p:extLst>
      <p:ext uri="{BB962C8B-B14F-4D97-AF65-F5344CB8AC3E}">
        <p14:creationId xmlns:p14="http://schemas.microsoft.com/office/powerpoint/2010/main" val="1861032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16</a:t>
            </a:fld>
            <a:endParaRPr lang="en-US" dirty="0"/>
          </a:p>
        </p:txBody>
      </p:sp>
    </p:spTree>
    <p:extLst>
      <p:ext uri="{BB962C8B-B14F-4D97-AF65-F5344CB8AC3E}">
        <p14:creationId xmlns:p14="http://schemas.microsoft.com/office/powerpoint/2010/main" val="497408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E4CCAEAF-2EE2-430B-9C8F-45E526103C30}" type="datetime1">
              <a:rPr lang="en-US" smtClean="0"/>
              <a:t>5/26/2023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smtClean="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7796242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50E1E7C-EFA7-4B88-85BD-0445BE37ED31}" type="datetime1">
              <a:rPr lang="en-US" smtClean="0"/>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051425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FE82566-679E-43F1-A0B3-080C82E5936A}" type="datetime1">
              <a:rPr lang="en-US" smtClean="0"/>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845499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E3C5077-FAEC-4E66-B081-6F84D60BA080}" type="datetime1">
              <a:rPr lang="en-US" smtClean="0"/>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150405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D638FA-77A7-49CE-9F44-3AAAF96A0C55}" type="datetime1">
              <a:rPr lang="en-US" smtClean="0"/>
              <a:t>5/26/2023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66594190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288794E-751E-4EA8-BA7B-43BE21F87335}" type="datetime1">
              <a:rPr lang="en-US" smtClean="0"/>
              <a:t>5/26/2023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332195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FB600D7-4F69-4888-BA60-410624E65CDD}" type="datetime1">
              <a:rPr lang="en-US" smtClean="0"/>
              <a:t>5/26/2023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269596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726D1BE-05ED-43AC-A250-B3C8354035CA}" type="datetime1">
              <a:rPr lang="en-US" smtClean="0"/>
              <a:t>5/26/2023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592791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A001CA-38CB-461F-9E63-FF8555D4F998}" type="datetime1">
              <a:rPr lang="en-US" smtClean="0"/>
              <a:t>5/26/2023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809832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C3E9DADE-1B99-4E66-8655-DC98D3D2FA3C}" type="datetime1">
              <a:rPr lang="en-US" smtClean="0"/>
              <a:t>5/26/2023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84512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0536CA4B-2C94-493F-9B0E-AAC8EBF23450}" type="datetime1">
              <a:rPr lang="en-US" smtClean="0"/>
              <a:t>5/26/2023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63938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BD47F3E2-5C2D-4623-BE2B-3440BE04A455}" type="datetime1">
              <a:rPr lang="en-US" smtClean="0"/>
              <a:t>5/26/2023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015156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bloggerspassion.com/best-blogging-apps/" TargetMode="External"/><Relationship Id="rId2" Type="http://schemas.openxmlformats.org/officeDocument/2006/relationships/hyperlink" Target="https://www.slideshare.net/shahidcseku/blog-an-online-blogging-website" TargetMode="External"/><Relationship Id="rId1" Type="http://schemas.openxmlformats.org/officeDocument/2006/relationships/slideLayout" Target="../slideLayouts/slideLayout4.xml"/><Relationship Id="rId4" Type="http://schemas.openxmlformats.org/officeDocument/2006/relationships/hyperlink" Target="https://chat.openai.co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5" name="Picture 24" descr="person with bookbag staring out over the mountains">
            <a:extLst>
              <a:ext uri="{FF2B5EF4-FFF2-40B4-BE49-F238E27FC236}">
                <a16:creationId xmlns:a16="http://schemas.microsoft.com/office/drawing/2014/main" id="{0461DC49-1338-C24E-A3BB-5919AD12F59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10"/>
            <a:ext cx="12191999" cy="6859300"/>
          </a:xfrm>
          <a:prstGeom prst="rect">
            <a:avLst/>
          </a:prstGeom>
        </p:spPr>
      </p:pic>
      <p:sp>
        <p:nvSpPr>
          <p:cNvPr id="30" name="Rectangle 29">
            <a:extLst>
              <a:ext uri="{FF2B5EF4-FFF2-40B4-BE49-F238E27FC236}">
                <a16:creationId xmlns:a16="http://schemas.microsoft.com/office/drawing/2014/main" id="{310B1DD0-264A-47E3-A16A-C87AFA51E68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6">
            <a:extLst>
              <a:ext uri="{FF2B5EF4-FFF2-40B4-BE49-F238E27FC236}">
                <a16:creationId xmlns:a16="http://schemas.microsoft.com/office/drawing/2014/main" id="{69C1BB7B-F21E-41A2-B30C-D8507B96028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34" name="Freeform 6">
            <a:extLst>
              <a:ext uri="{FF2B5EF4-FFF2-40B4-BE49-F238E27FC236}">
                <a16:creationId xmlns:a16="http://schemas.microsoft.com/office/drawing/2014/main" id="{DF6D7DDE-F8A1-4105-9729-F9EB5F81A36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1915128" y="1788454"/>
            <a:ext cx="8361229" cy="2098226"/>
          </a:xfrm>
        </p:spPr>
        <p:txBody>
          <a:bodyPr>
            <a:normAutofit/>
          </a:bodyPr>
          <a:lstStyle/>
          <a:p>
            <a:r>
              <a:rPr lang="en-US" dirty="0" smtClean="0">
                <a:solidFill>
                  <a:schemeClr val="bg2"/>
                </a:solidFill>
              </a:rPr>
              <a:t>BLOG PUBLISHING APPLICATION</a:t>
            </a:r>
            <a:endParaRPr lang="en-US" dirty="0">
              <a:solidFill>
                <a:schemeClr val="bg2"/>
              </a:solidFill>
            </a:endParaRPr>
          </a:p>
        </p:txBody>
      </p:sp>
      <p:sp>
        <p:nvSpPr>
          <p:cNvPr id="4" name="Subtitle 3">
            <a:extLst>
              <a:ext uri="{FF2B5EF4-FFF2-40B4-BE49-F238E27FC236}">
                <a16:creationId xmlns:a16="http://schemas.microsoft.com/office/drawing/2014/main" id="{6E661E49-0788-40C2-A5B6-638ADED71159}"/>
              </a:ext>
            </a:extLst>
          </p:cNvPr>
          <p:cNvSpPr>
            <a:spLocks noGrp="1"/>
          </p:cNvSpPr>
          <p:nvPr>
            <p:ph type="subTitle" idx="1"/>
          </p:nvPr>
        </p:nvSpPr>
        <p:spPr>
          <a:xfrm>
            <a:off x="2679906" y="3956279"/>
            <a:ext cx="6831673" cy="1086237"/>
          </a:xfrm>
        </p:spPr>
        <p:txBody>
          <a:bodyPr>
            <a:normAutofit/>
          </a:bodyPr>
          <a:lstStyle/>
          <a:p>
            <a:r>
              <a:rPr lang="en-US" dirty="0" smtClean="0">
                <a:solidFill>
                  <a:schemeClr val="bg2"/>
                </a:solidFill>
              </a:rPr>
              <a:t>KAVYA BIJU</a:t>
            </a:r>
          </a:p>
          <a:p>
            <a:r>
              <a:rPr lang="en-US" dirty="0" smtClean="0">
                <a:solidFill>
                  <a:schemeClr val="bg2"/>
                </a:solidFill>
              </a:rPr>
              <a:t>22PMC134</a:t>
            </a:r>
            <a:endParaRPr lang="en-US" dirty="0">
              <a:solidFill>
                <a:schemeClr val="bg2"/>
              </a:solidFill>
            </a:endParaRPr>
          </a:p>
          <a:p>
            <a:endParaRPr lang="en-US" dirty="0">
              <a:solidFill>
                <a:schemeClr val="bg2"/>
              </a:solidFill>
            </a:endParaRPr>
          </a:p>
        </p:txBody>
      </p:sp>
      <p:sp>
        <p:nvSpPr>
          <p:cNvPr id="3" name="Slide Number Placeholder 2"/>
          <p:cNvSpPr>
            <a:spLocks noGrp="1"/>
          </p:cNvSpPr>
          <p:nvPr>
            <p:ph type="sldNum" sz="quarter" idx="12"/>
          </p:nvPr>
        </p:nvSpPr>
        <p:spPr/>
        <p:txBody>
          <a:bodyPr/>
          <a:lstStyle/>
          <a:p>
            <a:fld id="{69E57DC2-970A-4B3E-BB1C-7A09969E49DF}" type="slidenum">
              <a:rPr lang="en-US" smtClean="0"/>
              <a:pPr/>
              <a:t>1</a:t>
            </a:fld>
            <a:endParaRPr lang="en-US" dirty="0"/>
          </a:p>
        </p:txBody>
      </p:sp>
    </p:spTree>
    <p:extLst>
      <p:ext uri="{BB962C8B-B14F-4D97-AF65-F5344CB8AC3E}">
        <p14:creationId xmlns:p14="http://schemas.microsoft.com/office/powerpoint/2010/main" val="15465803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143000"/>
          </a:xfrm>
        </p:spPr>
        <p:txBody>
          <a:bodyPr>
            <a:normAutofit/>
          </a:bodyPr>
          <a:lstStyle/>
          <a:p>
            <a:pPr algn="ctr"/>
            <a:r>
              <a:rPr lang="en-US" sz="4000" dirty="0" smtClean="0">
                <a:latin typeface="Arial" panose="020B0604020202020204" pitchFamily="34" charset="0"/>
                <a:cs typeface="Arial" panose="020B0604020202020204" pitchFamily="34" charset="0"/>
              </a:rPr>
              <a:t>SCREENSHOTS</a:t>
            </a:r>
            <a:endParaRPr lang="en-IN" sz="4000" dirty="0">
              <a:latin typeface="Arial" panose="020B0604020202020204" pitchFamily="34" charset="0"/>
              <a:cs typeface="Arial" panose="020B0604020202020204" pitchFamily="34" charset="0"/>
            </a:endParaRPr>
          </a:p>
        </p:txBody>
      </p:sp>
      <p:sp>
        <p:nvSpPr>
          <p:cNvPr id="3" name="Content Placeholder 2"/>
          <p:cNvSpPr>
            <a:spLocks noGrp="1"/>
          </p:cNvSpPr>
          <p:nvPr>
            <p:ph sz="half" idx="1"/>
          </p:nvPr>
        </p:nvSpPr>
        <p:spPr/>
        <p:txBody>
          <a:bodyPr/>
          <a:lstStyle/>
          <a:p>
            <a:r>
              <a:rPr lang="en-US" dirty="0" smtClean="0"/>
              <a:t>INDEX.HTML</a:t>
            </a:r>
          </a:p>
          <a:p>
            <a:endParaRPr lang="en-IN" dirty="0"/>
          </a:p>
        </p:txBody>
      </p:sp>
      <p:pic>
        <p:nvPicPr>
          <p:cNvPr id="8"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9523" y="2842845"/>
            <a:ext cx="4448175" cy="3481754"/>
          </a:xfrm>
          <a:prstGeom prst="rect">
            <a:avLst/>
          </a:prstGeom>
        </p:spPr>
      </p:pic>
      <p:sp>
        <p:nvSpPr>
          <p:cNvPr id="4" name="Content Placeholder 3"/>
          <p:cNvSpPr>
            <a:spLocks noGrp="1"/>
          </p:cNvSpPr>
          <p:nvPr>
            <p:ph sz="half" idx="2"/>
          </p:nvPr>
        </p:nvSpPr>
        <p:spPr/>
        <p:txBody>
          <a:bodyPr/>
          <a:lstStyle/>
          <a:p>
            <a:r>
              <a:rPr lang="en-US" dirty="0" smtClean="0"/>
              <a:t>ADD_BLOG.HTML</a:t>
            </a:r>
          </a:p>
          <a:p>
            <a:endParaRPr lang="en-IN" dirty="0"/>
          </a:p>
        </p:txBody>
      </p:sp>
      <p:pic>
        <p:nvPicPr>
          <p:cNvPr id="9"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1340" y="2842845"/>
            <a:ext cx="4694360" cy="3481754"/>
          </a:xfrm>
          <a:prstGeom prst="rect">
            <a:avLst/>
          </a:prstGeom>
        </p:spPr>
      </p:pic>
      <p:sp>
        <p:nvSpPr>
          <p:cNvPr id="5" name="Slide Number Placeholder 4"/>
          <p:cNvSpPr>
            <a:spLocks noGrp="1"/>
          </p:cNvSpPr>
          <p:nvPr>
            <p:ph type="sldNum" sz="quarter" idx="12"/>
          </p:nvPr>
        </p:nvSpPr>
        <p:spPr/>
        <p:txBody>
          <a:bodyPr/>
          <a:lstStyle/>
          <a:p>
            <a:fld id="{69E57DC2-970A-4B3E-BB1C-7A09969E49DF}" type="slidenum">
              <a:rPr lang="en-US" smtClean="0"/>
              <a:t>10</a:t>
            </a:fld>
            <a:endParaRPr lang="en-US" dirty="0"/>
          </a:p>
        </p:txBody>
      </p:sp>
    </p:spTree>
    <p:extLst>
      <p:ext uri="{BB962C8B-B14F-4D97-AF65-F5344CB8AC3E}">
        <p14:creationId xmlns:p14="http://schemas.microsoft.com/office/powerpoint/2010/main" val="3425107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smtClean="0">
                <a:latin typeface="Arial" panose="020B0604020202020204" pitchFamily="34" charset="0"/>
                <a:cs typeface="Arial" panose="020B0604020202020204" pitchFamily="34" charset="0"/>
              </a:rPr>
              <a:t>SCREENSHOTS</a:t>
            </a:r>
            <a:endParaRPr lang="en-IN" sz="4000" dirty="0">
              <a:latin typeface="Arial" panose="020B0604020202020204" pitchFamily="34" charset="0"/>
              <a:cs typeface="Arial" panose="020B0604020202020204" pitchFamily="34" charset="0"/>
            </a:endParaRPr>
          </a:p>
        </p:txBody>
      </p:sp>
      <p:sp>
        <p:nvSpPr>
          <p:cNvPr id="3" name="Content Placeholder 2"/>
          <p:cNvSpPr>
            <a:spLocks noGrp="1"/>
          </p:cNvSpPr>
          <p:nvPr>
            <p:ph sz="half" idx="1"/>
          </p:nvPr>
        </p:nvSpPr>
        <p:spPr/>
        <p:txBody>
          <a:bodyPr/>
          <a:lstStyle/>
          <a:p>
            <a:r>
              <a:rPr lang="en-US" dirty="0" smtClean="0"/>
              <a:t>VIEW_BLOG.HTML</a:t>
            </a:r>
          </a:p>
          <a:p>
            <a:endParaRPr lang="en-IN" dirty="0"/>
          </a:p>
        </p:txBody>
      </p:sp>
      <p:pic>
        <p:nvPicPr>
          <p:cNvPr id="7"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2716823"/>
            <a:ext cx="4448175" cy="2892669"/>
          </a:xfrm>
          <a:prstGeom prst="rect">
            <a:avLst/>
          </a:prstGeom>
        </p:spPr>
      </p:pic>
      <p:sp>
        <p:nvSpPr>
          <p:cNvPr id="4" name="Content Placeholder 3"/>
          <p:cNvSpPr>
            <a:spLocks noGrp="1"/>
          </p:cNvSpPr>
          <p:nvPr>
            <p:ph sz="half" idx="2"/>
          </p:nvPr>
        </p:nvSpPr>
        <p:spPr/>
        <p:txBody>
          <a:bodyPr/>
          <a:lstStyle/>
          <a:p>
            <a:r>
              <a:rPr lang="en-US" dirty="0" smtClean="0"/>
              <a:t>VIEW_DRAFT.HTML</a:t>
            </a:r>
          </a:p>
          <a:p>
            <a:endParaRPr lang="en-IN" dirty="0"/>
          </a:p>
        </p:txBody>
      </p:sp>
      <p:pic>
        <p:nvPicPr>
          <p:cNvPr id="8"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3948" y="2716823"/>
            <a:ext cx="4448175" cy="2892669"/>
          </a:xfrm>
          <a:prstGeom prst="rect">
            <a:avLst/>
          </a:prstGeom>
        </p:spPr>
      </p:pic>
      <p:sp>
        <p:nvSpPr>
          <p:cNvPr id="9" name="Slide Number Placeholder 8"/>
          <p:cNvSpPr>
            <a:spLocks noGrp="1"/>
          </p:cNvSpPr>
          <p:nvPr>
            <p:ph type="sldNum" sz="quarter" idx="12"/>
          </p:nvPr>
        </p:nvSpPr>
        <p:spPr/>
        <p:txBody>
          <a:bodyPr/>
          <a:lstStyle/>
          <a:p>
            <a:fld id="{69E57DC2-970A-4B3E-BB1C-7A09969E49DF}" type="slidenum">
              <a:rPr lang="en-US" smtClean="0"/>
              <a:t>11</a:t>
            </a:fld>
            <a:endParaRPr lang="en-US" dirty="0"/>
          </a:p>
        </p:txBody>
      </p:sp>
    </p:spTree>
    <p:extLst>
      <p:ext uri="{BB962C8B-B14F-4D97-AF65-F5344CB8AC3E}">
        <p14:creationId xmlns:p14="http://schemas.microsoft.com/office/powerpoint/2010/main" val="103207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smtClean="0">
                <a:latin typeface="Arial" panose="020B0604020202020204" pitchFamily="34" charset="0"/>
                <a:cs typeface="Arial" panose="020B0604020202020204" pitchFamily="34" charset="0"/>
              </a:rPr>
              <a:t>SCREENSHOTS</a:t>
            </a:r>
            <a:endParaRPr lang="en-IN" sz="4000" dirty="0">
              <a:latin typeface="Arial" panose="020B0604020202020204" pitchFamily="34" charset="0"/>
              <a:cs typeface="Arial" panose="020B0604020202020204" pitchFamily="34" charset="0"/>
            </a:endParaRPr>
          </a:p>
        </p:txBody>
      </p:sp>
      <p:sp>
        <p:nvSpPr>
          <p:cNvPr id="3" name="Content Placeholder 2"/>
          <p:cNvSpPr>
            <a:spLocks noGrp="1"/>
          </p:cNvSpPr>
          <p:nvPr>
            <p:ph sz="half" idx="1"/>
          </p:nvPr>
        </p:nvSpPr>
        <p:spPr/>
        <p:txBody>
          <a:bodyPr/>
          <a:lstStyle/>
          <a:p>
            <a:r>
              <a:rPr lang="en-US" dirty="0" smtClean="0"/>
              <a:t>PROFILE.HTML</a:t>
            </a:r>
          </a:p>
          <a:p>
            <a:endParaRPr lang="en-IN" dirty="0"/>
          </a:p>
        </p:txBody>
      </p:sp>
      <p:pic>
        <p:nvPicPr>
          <p:cNvPr id="7"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2846464"/>
            <a:ext cx="4448175" cy="2897844"/>
          </a:xfrm>
          <a:prstGeom prst="rect">
            <a:avLst/>
          </a:prstGeom>
        </p:spPr>
      </p:pic>
      <p:sp>
        <p:nvSpPr>
          <p:cNvPr id="4" name="Content Placeholder 3"/>
          <p:cNvSpPr>
            <a:spLocks noGrp="1"/>
          </p:cNvSpPr>
          <p:nvPr>
            <p:ph sz="half" idx="2"/>
          </p:nvPr>
        </p:nvSpPr>
        <p:spPr/>
        <p:txBody>
          <a:bodyPr/>
          <a:lstStyle/>
          <a:p>
            <a:r>
              <a:rPr lang="en-US" dirty="0" smtClean="0"/>
              <a:t>BLOG_DETAILS.HTML</a:t>
            </a:r>
          </a:p>
          <a:p>
            <a:endParaRPr lang="en-IN" dirty="0"/>
          </a:p>
        </p:txBody>
      </p:sp>
      <p:pic>
        <p:nvPicPr>
          <p:cNvPr id="8"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4625" y="2846464"/>
            <a:ext cx="4448175" cy="2897845"/>
          </a:xfrm>
          <a:prstGeom prst="rect">
            <a:avLst/>
          </a:prstGeom>
        </p:spPr>
      </p:pic>
      <p:sp>
        <p:nvSpPr>
          <p:cNvPr id="9" name="Slide Number Placeholder 8"/>
          <p:cNvSpPr>
            <a:spLocks noGrp="1"/>
          </p:cNvSpPr>
          <p:nvPr>
            <p:ph type="sldNum" sz="quarter" idx="12"/>
          </p:nvPr>
        </p:nvSpPr>
        <p:spPr/>
        <p:txBody>
          <a:bodyPr/>
          <a:lstStyle/>
          <a:p>
            <a:fld id="{69E57DC2-970A-4B3E-BB1C-7A09969E49DF}" type="slidenum">
              <a:rPr lang="en-US" smtClean="0"/>
              <a:t>12</a:t>
            </a:fld>
            <a:endParaRPr lang="en-US" dirty="0"/>
          </a:p>
        </p:txBody>
      </p:sp>
    </p:spTree>
    <p:extLst>
      <p:ext uri="{BB962C8B-B14F-4D97-AF65-F5344CB8AC3E}">
        <p14:creationId xmlns:p14="http://schemas.microsoft.com/office/powerpoint/2010/main" val="7674662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smtClean="0">
                <a:latin typeface="Arial" panose="020B0604020202020204" pitchFamily="34" charset="0"/>
                <a:cs typeface="Arial" panose="020B0604020202020204" pitchFamily="34" charset="0"/>
              </a:rPr>
              <a:t>FUTURE ENCHANCEMENT</a:t>
            </a:r>
            <a:endParaRPr lang="en-IN" sz="4000" dirty="0">
              <a:latin typeface="Arial" panose="020B0604020202020204" pitchFamily="34" charset="0"/>
              <a:cs typeface="Arial" panose="020B0604020202020204" pitchFamily="34" charset="0"/>
            </a:endParaRPr>
          </a:p>
        </p:txBody>
      </p:sp>
      <p:sp>
        <p:nvSpPr>
          <p:cNvPr id="3" name="Content Placeholder 2"/>
          <p:cNvSpPr>
            <a:spLocks noGrp="1"/>
          </p:cNvSpPr>
          <p:nvPr>
            <p:ph sz="half" idx="1"/>
          </p:nvPr>
        </p:nvSpPr>
        <p:spPr>
          <a:xfrm>
            <a:off x="1371600" y="2285999"/>
            <a:ext cx="9601200" cy="3581401"/>
          </a:xfrm>
        </p:spPr>
        <p:txBody>
          <a:bodyPr/>
          <a:lstStyle/>
          <a:p>
            <a:pPr algn="just"/>
            <a:r>
              <a:rPr lang="en-US" sz="1800" b="1" dirty="0">
                <a:latin typeface="Arial" panose="020B0604020202020204" pitchFamily="34" charset="0"/>
                <a:cs typeface="Arial" panose="020B0604020202020204" pitchFamily="34" charset="0"/>
              </a:rPr>
              <a:t>Tagging and Categories</a:t>
            </a:r>
            <a:r>
              <a:rPr lang="en-US" sz="1800" dirty="0">
                <a:latin typeface="Arial" panose="020B0604020202020204" pitchFamily="34" charset="0"/>
                <a:cs typeface="Arial" panose="020B0604020202020204" pitchFamily="34" charset="0"/>
              </a:rPr>
              <a:t>: Implement a tagging system that allows bloggers to assign relevant tags to their blog posts. This will enable users to filter and search for blogs based on specific tags or categories of interest, improving the discoverability of content.</a:t>
            </a:r>
          </a:p>
          <a:p>
            <a:pPr algn="just"/>
            <a:r>
              <a:rPr lang="en-US" sz="1800" b="1" dirty="0">
                <a:latin typeface="Arial" panose="020B0604020202020204" pitchFamily="34" charset="0"/>
                <a:cs typeface="Arial" panose="020B0604020202020204" pitchFamily="34" charset="0"/>
              </a:rPr>
              <a:t>Social Media Integration</a:t>
            </a:r>
            <a:r>
              <a:rPr lang="en-US" sz="1800" dirty="0">
                <a:latin typeface="Arial" panose="020B0604020202020204" pitchFamily="34" charset="0"/>
                <a:cs typeface="Arial" panose="020B0604020202020204" pitchFamily="34" charset="0"/>
              </a:rPr>
              <a:t>: Integrate social media sharing functionalities, such as sharing blog posts on platforms like Facebook, Twitter, or LinkedIn. This will help increase the visibility of blog posts and attract a wider audience.</a:t>
            </a:r>
          </a:p>
          <a:p>
            <a:pPr algn="just"/>
            <a:r>
              <a:rPr lang="en-US" sz="1800" b="1" dirty="0">
                <a:latin typeface="Arial" panose="020B0604020202020204" pitchFamily="34" charset="0"/>
                <a:cs typeface="Arial" panose="020B0604020202020204" pitchFamily="34" charset="0"/>
              </a:rPr>
              <a:t>Commenting and Discussion</a:t>
            </a:r>
            <a:r>
              <a:rPr lang="en-US" sz="1800" dirty="0">
                <a:latin typeface="Arial" panose="020B0604020202020204" pitchFamily="34" charset="0"/>
                <a:cs typeface="Arial" panose="020B0604020202020204" pitchFamily="34" charset="0"/>
              </a:rPr>
              <a:t>: Add a commenting system to allow users to engage in discussions and provide feedback on blog posts. Implement features like threaded comments, comment moderation, and notification alerts to enhance the user experience.</a:t>
            </a:r>
          </a:p>
          <a:p>
            <a:pPr algn="just"/>
            <a:endParaRPr lang="en-IN" dirty="0"/>
          </a:p>
        </p:txBody>
      </p:sp>
      <p:sp>
        <p:nvSpPr>
          <p:cNvPr id="4" name="Slide Number Placeholder 3"/>
          <p:cNvSpPr>
            <a:spLocks noGrp="1"/>
          </p:cNvSpPr>
          <p:nvPr>
            <p:ph type="sldNum" sz="quarter" idx="12"/>
          </p:nvPr>
        </p:nvSpPr>
        <p:spPr/>
        <p:txBody>
          <a:bodyPr/>
          <a:lstStyle/>
          <a:p>
            <a:fld id="{69E57DC2-970A-4B3E-BB1C-7A09969E49DF}" type="slidenum">
              <a:rPr lang="en-US" smtClean="0"/>
              <a:t>13</a:t>
            </a:fld>
            <a:endParaRPr lang="en-US" dirty="0"/>
          </a:p>
        </p:txBody>
      </p:sp>
    </p:spTree>
    <p:extLst>
      <p:ext uri="{BB962C8B-B14F-4D97-AF65-F5344CB8AC3E}">
        <p14:creationId xmlns:p14="http://schemas.microsoft.com/office/powerpoint/2010/main" val="3270199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0E807223-DF88-4D6D-970E-08919E5E02E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 name="Rectangle 91">
            <a:extLst>
              <a:ext uri="{FF2B5EF4-FFF2-40B4-BE49-F238E27FC236}">
                <a16:creationId xmlns:a16="http://schemas.microsoft.com/office/drawing/2014/main" id="{83B91B61-BFCA-4647-957E-A8269BE46F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5100824" y="685800"/>
            <a:ext cx="6176776" cy="1485900"/>
          </a:xfrm>
        </p:spPr>
        <p:txBody>
          <a:bodyPr vert="horz" lIns="91440" tIns="45720" rIns="91440" bIns="45720" rtlCol="0" anchor="t">
            <a:normAutofit/>
          </a:bodyPr>
          <a:lstStyle/>
          <a:p>
            <a:pPr algn="ctr"/>
            <a:r>
              <a:rPr lang="en-US" dirty="0" smtClean="0"/>
              <a:t>CONCLUSION</a:t>
            </a:r>
            <a:endParaRPr lang="en-US" dirty="0"/>
          </a:p>
        </p:txBody>
      </p:sp>
      <p:pic>
        <p:nvPicPr>
          <p:cNvPr id="15" name="Content Placeholder 14" descr="Person laying down on a laptop">
            <a:extLst>
              <a:ext uri="{FF2B5EF4-FFF2-40B4-BE49-F238E27FC236}">
                <a16:creationId xmlns:a16="http://schemas.microsoft.com/office/drawing/2014/main" id="{C7F36DA5-3286-4EAB-8CE6-344245727B63}"/>
              </a:ext>
            </a:extLst>
          </p:cNvPr>
          <p:cNvPicPr>
            <a:picLocks noGrp="1" noChangeAspect="1"/>
          </p:cNvPicPr>
          <p:nvPr>
            <p:ph sz="half" idx="1"/>
          </p:nvPr>
        </p:nvPicPr>
        <p:blipFill rotWithShape="1">
          <a:blip r:embed="rId3" cstate="print">
            <a:extLst>
              <a:ext uri="{28A0092B-C50C-407E-A947-70E740481C1C}">
                <a14:useLocalDpi xmlns:a14="http://schemas.microsoft.com/office/drawing/2010/main"/>
              </a:ext>
            </a:extLst>
          </a:blip>
          <a:srcRect t="36" r="-1" b="-1"/>
          <a:stretch/>
        </p:blipFill>
        <p:spPr>
          <a:xfrm>
            <a:off x="-1" y="10"/>
            <a:ext cx="4373546" cy="6857990"/>
          </a:xfrm>
          <a:prstGeom prst="rect">
            <a:avLst/>
          </a:prstGeom>
        </p:spPr>
      </p:pic>
      <p:sp>
        <p:nvSpPr>
          <p:cNvPr id="94" name="Rectangle 93">
            <a:extLst>
              <a:ext uri="{FF2B5EF4-FFF2-40B4-BE49-F238E27FC236}">
                <a16:creationId xmlns:a16="http://schemas.microsoft.com/office/drawing/2014/main" id="{92D1D7C6-1C89-420C-8D35-4836541671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sz="half" idx="2"/>
          </p:nvPr>
        </p:nvSpPr>
        <p:spPr>
          <a:xfrm>
            <a:off x="4851640" y="1793630"/>
            <a:ext cx="6754205" cy="5064745"/>
          </a:xfrm>
        </p:spPr>
        <p:txBody>
          <a:bodyPr>
            <a:normAutofit/>
          </a:bodyPr>
          <a:lstStyle/>
          <a:p>
            <a:pPr algn="just"/>
            <a:r>
              <a:rPr lang="en-US" sz="1800" dirty="0">
                <a:latin typeface="Arial" panose="020B0604020202020204" pitchFamily="34" charset="0"/>
                <a:cs typeface="Arial" panose="020B0604020202020204" pitchFamily="34" charset="0"/>
              </a:rPr>
              <a:t>In conclusion, the blog publishing application we discussed offers a range of features and functionalities to allow users to create, publish, read, and interact with blog posts</a:t>
            </a:r>
            <a:r>
              <a:rPr lang="en-US" sz="1800" dirty="0" smtClean="0">
                <a:latin typeface="Arial" panose="020B0604020202020204" pitchFamily="34" charset="0"/>
                <a:cs typeface="Arial" panose="020B0604020202020204" pitchFamily="34" charset="0"/>
              </a:rPr>
              <a:t>.</a:t>
            </a:r>
          </a:p>
          <a:p>
            <a:pPr algn="just"/>
            <a:r>
              <a:rPr lang="en-US" sz="1800" dirty="0" smtClean="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By leveraging technologies such as Django, Python, MySQL, and various third-party libraries like jQuery, the application provides a robust and user-friendly platform for bloggers and readers</a:t>
            </a:r>
            <a:r>
              <a:rPr lang="en-US" sz="1800" dirty="0" smtClean="0">
                <a:latin typeface="Arial" panose="020B0604020202020204" pitchFamily="34" charset="0"/>
                <a:cs typeface="Arial" panose="020B0604020202020204" pitchFamily="34" charset="0"/>
              </a:rPr>
              <a:t>.</a:t>
            </a:r>
          </a:p>
          <a:p>
            <a:pPr algn="just"/>
            <a:r>
              <a:rPr lang="en-US" sz="1800" dirty="0" smtClean="0">
                <a:latin typeface="Arial" panose="020B0604020202020204" pitchFamily="34" charset="0"/>
                <a:cs typeface="Arial" panose="020B0604020202020204" pitchFamily="34" charset="0"/>
              </a:rPr>
              <a:t>By </a:t>
            </a:r>
            <a:r>
              <a:rPr lang="en-US" sz="1800" dirty="0">
                <a:latin typeface="Arial" panose="020B0604020202020204" pitchFamily="34" charset="0"/>
                <a:cs typeface="Arial" panose="020B0604020202020204" pitchFamily="34" charset="0"/>
              </a:rPr>
              <a:t>continuously refining and improving the application based on user feedback and industry trends, the blog publishing platform can grow into a thriving community where bloggers can share their knowledge and readers can discover engaging content. </a:t>
            </a:r>
            <a:endParaRPr lang="en-US" sz="1800" dirty="0" smtClean="0">
              <a:latin typeface="Arial" panose="020B0604020202020204" pitchFamily="34" charset="0"/>
              <a:cs typeface="Arial" panose="020B0604020202020204" pitchFamily="34" charset="0"/>
            </a:endParaRPr>
          </a:p>
          <a:p>
            <a:pPr algn="just"/>
            <a:r>
              <a:rPr lang="en-US" sz="1800" dirty="0" smtClean="0">
                <a:latin typeface="Arial" panose="020B0604020202020204" pitchFamily="34" charset="0"/>
                <a:cs typeface="Arial" panose="020B0604020202020204" pitchFamily="34" charset="0"/>
              </a:rPr>
              <a:t>With </a:t>
            </a:r>
            <a:r>
              <a:rPr lang="en-US" sz="1800" dirty="0">
                <a:latin typeface="Arial" panose="020B0604020202020204" pitchFamily="34" charset="0"/>
                <a:cs typeface="Arial" panose="020B0604020202020204" pitchFamily="34" charset="0"/>
              </a:rPr>
              <a:t>a solid foundation and a focus on user experience, the application has the potential to become a valuable platform for content creators and readers alike.</a:t>
            </a:r>
          </a:p>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14</a:t>
            </a:fld>
            <a:endParaRPr lang="en-US" dirty="0"/>
          </a:p>
        </p:txBody>
      </p:sp>
    </p:spTree>
    <p:extLst>
      <p:ext uri="{BB962C8B-B14F-4D97-AF65-F5344CB8AC3E}">
        <p14:creationId xmlns:p14="http://schemas.microsoft.com/office/powerpoint/2010/main" val="764639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smtClean="0">
                <a:latin typeface="Arial" panose="020B0604020202020204" pitchFamily="34" charset="0"/>
                <a:cs typeface="Arial" panose="020B0604020202020204" pitchFamily="34" charset="0"/>
              </a:rPr>
              <a:t>REFERENCE</a:t>
            </a:r>
            <a:endParaRPr lang="en-IN" sz="4000" dirty="0">
              <a:latin typeface="Arial" panose="020B0604020202020204" pitchFamily="34" charset="0"/>
              <a:cs typeface="Arial" panose="020B0604020202020204" pitchFamily="34" charset="0"/>
            </a:endParaRPr>
          </a:p>
        </p:txBody>
      </p:sp>
      <p:sp>
        <p:nvSpPr>
          <p:cNvPr id="3" name="Content Placeholder 2"/>
          <p:cNvSpPr>
            <a:spLocks noGrp="1"/>
          </p:cNvSpPr>
          <p:nvPr>
            <p:ph sz="half" idx="1"/>
          </p:nvPr>
        </p:nvSpPr>
        <p:spPr>
          <a:xfrm>
            <a:off x="1371600" y="2285999"/>
            <a:ext cx="9601200" cy="3581401"/>
          </a:xfrm>
        </p:spPr>
        <p:txBody>
          <a:bodyPr/>
          <a:lstStyle/>
          <a:p>
            <a:r>
              <a:rPr lang="en-IN" dirty="0">
                <a:hlinkClick r:id="rId2"/>
              </a:rPr>
              <a:t>https://</a:t>
            </a:r>
            <a:r>
              <a:rPr lang="en-IN" dirty="0" smtClean="0">
                <a:hlinkClick r:id="rId2"/>
              </a:rPr>
              <a:t>www.slideshare.net/shahidcseku/blog-an-online-blogging-website</a:t>
            </a:r>
            <a:endParaRPr lang="en-IN" dirty="0" smtClean="0"/>
          </a:p>
          <a:p>
            <a:r>
              <a:rPr lang="en-IN" dirty="0" smtClean="0">
                <a:hlinkClick r:id="rId3"/>
              </a:rPr>
              <a:t>https://</a:t>
            </a:r>
            <a:r>
              <a:rPr lang="en-IN" dirty="0">
                <a:hlinkClick r:id="rId3"/>
              </a:rPr>
              <a:t>bloggerspassion.com/best-blogging-apps</a:t>
            </a:r>
            <a:r>
              <a:rPr lang="en-IN" dirty="0" smtClean="0">
                <a:hlinkClick r:id="rId3"/>
              </a:rPr>
              <a:t>/</a:t>
            </a:r>
            <a:endParaRPr lang="en-IN" dirty="0" smtClean="0"/>
          </a:p>
          <a:p>
            <a:r>
              <a:rPr lang="en-IN" dirty="0">
                <a:hlinkClick r:id="rId4"/>
              </a:rPr>
              <a:t>https://chat.openai.com</a:t>
            </a:r>
            <a:r>
              <a:rPr lang="en-IN" dirty="0" smtClean="0">
                <a:hlinkClick r:id="rId4"/>
              </a:rPr>
              <a:t>/</a:t>
            </a:r>
            <a:endParaRPr lang="en-IN" dirty="0" smtClean="0"/>
          </a:p>
          <a:p>
            <a:endParaRPr lang="en-IN" dirty="0"/>
          </a:p>
        </p:txBody>
      </p:sp>
      <p:sp>
        <p:nvSpPr>
          <p:cNvPr id="4" name="Slide Number Placeholder 3"/>
          <p:cNvSpPr>
            <a:spLocks noGrp="1"/>
          </p:cNvSpPr>
          <p:nvPr>
            <p:ph type="sldNum" sz="quarter" idx="12"/>
          </p:nvPr>
        </p:nvSpPr>
        <p:spPr/>
        <p:txBody>
          <a:bodyPr/>
          <a:lstStyle/>
          <a:p>
            <a:fld id="{69E57DC2-970A-4B3E-BB1C-7A09969E49DF}" type="slidenum">
              <a:rPr lang="en-US" smtClean="0"/>
              <a:t>15</a:t>
            </a:fld>
            <a:endParaRPr lang="en-US" dirty="0"/>
          </a:p>
        </p:txBody>
      </p:sp>
    </p:spTree>
    <p:extLst>
      <p:ext uri="{BB962C8B-B14F-4D97-AF65-F5344CB8AC3E}">
        <p14:creationId xmlns:p14="http://schemas.microsoft.com/office/powerpoint/2010/main" val="1609277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Woman carrying briefcase heading down road">
            <a:extLst>
              <a:ext uri="{FF2B5EF4-FFF2-40B4-BE49-F238E27FC236}">
                <a16:creationId xmlns:a16="http://schemas.microsoft.com/office/drawing/2014/main" id="{6BE62510-A175-9D47-9EDF-D9FB6C162CE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 y="10"/>
            <a:ext cx="12191980" cy="6859300"/>
          </a:xfrm>
          <a:prstGeom prst="rect">
            <a:avLst/>
          </a:prstGeom>
        </p:spPr>
      </p:pic>
      <p:sp>
        <p:nvSpPr>
          <p:cNvPr id="11" name="Rectangle 10">
            <a:extLst>
              <a:ext uri="{FF2B5EF4-FFF2-40B4-BE49-F238E27FC236}">
                <a16:creationId xmlns:a16="http://schemas.microsoft.com/office/drawing/2014/main" id="{310B1DD0-264A-47E3-A16A-C87AFA51E68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6">
            <a:extLst>
              <a:ext uri="{FF2B5EF4-FFF2-40B4-BE49-F238E27FC236}">
                <a16:creationId xmlns:a16="http://schemas.microsoft.com/office/drawing/2014/main" id="{69C1BB7B-F21E-41A2-B30C-D8507B96028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15" name="Freeform 6">
            <a:extLst>
              <a:ext uri="{FF2B5EF4-FFF2-40B4-BE49-F238E27FC236}">
                <a16:creationId xmlns:a16="http://schemas.microsoft.com/office/drawing/2014/main" id="{DF6D7DDE-F8A1-4105-9729-F9EB5F81A36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1915128" y="1788454"/>
            <a:ext cx="8361229" cy="2098226"/>
          </a:xfrm>
        </p:spPr>
        <p:txBody>
          <a:bodyPr>
            <a:normAutofit/>
          </a:bodyPr>
          <a:lstStyle/>
          <a:p>
            <a:r>
              <a:rPr lang="en-US" dirty="0">
                <a:solidFill>
                  <a:schemeClr val="bg2"/>
                </a:solidFill>
              </a:rPr>
              <a:t>Thank you</a:t>
            </a:r>
          </a:p>
        </p:txBody>
      </p:sp>
      <p:sp>
        <p:nvSpPr>
          <p:cNvPr id="3" name="Slide Number Placeholder 2"/>
          <p:cNvSpPr>
            <a:spLocks noGrp="1"/>
          </p:cNvSpPr>
          <p:nvPr>
            <p:ph type="sldNum" sz="quarter" idx="12"/>
          </p:nvPr>
        </p:nvSpPr>
        <p:spPr/>
        <p:txBody>
          <a:bodyPr/>
          <a:lstStyle/>
          <a:p>
            <a:fld id="{69E57DC2-970A-4B3E-BB1C-7A09969E49DF}" type="slidenum">
              <a:rPr lang="en-US" smtClean="0"/>
              <a:pPr/>
              <a:t>16</a:t>
            </a:fld>
            <a:endParaRPr lang="en-US" dirty="0"/>
          </a:p>
        </p:txBody>
      </p:sp>
    </p:spTree>
    <p:extLst>
      <p:ext uri="{BB962C8B-B14F-4D97-AF65-F5344CB8AC3E}">
        <p14:creationId xmlns:p14="http://schemas.microsoft.com/office/powerpoint/2010/main" val="1799120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0E807223-DF88-4D6D-970E-08919E5E02E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 name="Rectangle 91">
            <a:extLst>
              <a:ext uri="{FF2B5EF4-FFF2-40B4-BE49-F238E27FC236}">
                <a16:creationId xmlns:a16="http://schemas.microsoft.com/office/drawing/2014/main" id="{83B91B61-BFCA-4647-957E-A8269BE46F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5100824" y="685800"/>
            <a:ext cx="6176776" cy="1485900"/>
          </a:xfrm>
        </p:spPr>
        <p:txBody>
          <a:bodyPr vert="horz" lIns="91440" tIns="45720" rIns="91440" bIns="45720" rtlCol="0" anchor="t">
            <a:normAutofit/>
          </a:bodyPr>
          <a:lstStyle/>
          <a:p>
            <a:pPr algn="ctr"/>
            <a:r>
              <a:rPr lang="en-US" sz="3600" dirty="0" smtClean="0">
                <a:latin typeface="Arial" panose="020B0604020202020204" pitchFamily="34" charset="0"/>
                <a:cs typeface="Arial" panose="020B0604020202020204" pitchFamily="34" charset="0"/>
              </a:rPr>
              <a:t>ABSTRACT</a:t>
            </a:r>
            <a:endParaRPr lang="en-US" sz="3600" dirty="0">
              <a:latin typeface="Arial" panose="020B0604020202020204" pitchFamily="34" charset="0"/>
              <a:cs typeface="Arial" panose="020B0604020202020204" pitchFamily="34" charset="0"/>
            </a:endParaRPr>
          </a:p>
        </p:txBody>
      </p:sp>
      <p:pic>
        <p:nvPicPr>
          <p:cNvPr id="15" name="Content Placeholder 14" descr="Person laying down on a laptop">
            <a:extLst>
              <a:ext uri="{FF2B5EF4-FFF2-40B4-BE49-F238E27FC236}">
                <a16:creationId xmlns:a16="http://schemas.microsoft.com/office/drawing/2014/main" id="{C7F36DA5-3286-4EAB-8CE6-344245727B63}"/>
              </a:ext>
            </a:extLst>
          </p:cNvPr>
          <p:cNvPicPr>
            <a:picLocks noGrp="1" noChangeAspect="1"/>
          </p:cNvPicPr>
          <p:nvPr>
            <p:ph sz="half" idx="1"/>
          </p:nvPr>
        </p:nvPicPr>
        <p:blipFill rotWithShape="1">
          <a:blip r:embed="rId3" cstate="print">
            <a:extLst>
              <a:ext uri="{28A0092B-C50C-407E-A947-70E740481C1C}">
                <a14:useLocalDpi xmlns:a14="http://schemas.microsoft.com/office/drawing/2010/main"/>
              </a:ext>
            </a:extLst>
          </a:blip>
          <a:srcRect t="36" r="-1" b="-1"/>
          <a:stretch/>
        </p:blipFill>
        <p:spPr>
          <a:xfrm>
            <a:off x="-1" y="10"/>
            <a:ext cx="4373546" cy="6857990"/>
          </a:xfrm>
          <a:prstGeom prst="rect">
            <a:avLst/>
          </a:prstGeom>
        </p:spPr>
      </p:pic>
      <p:sp>
        <p:nvSpPr>
          <p:cNvPr id="94" name="Rectangle 93">
            <a:extLst>
              <a:ext uri="{FF2B5EF4-FFF2-40B4-BE49-F238E27FC236}">
                <a16:creationId xmlns:a16="http://schemas.microsoft.com/office/drawing/2014/main" id="{92D1D7C6-1C89-420C-8D35-4836541671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sz="half" idx="2"/>
          </p:nvPr>
        </p:nvSpPr>
        <p:spPr>
          <a:xfrm>
            <a:off x="5019970" y="1811215"/>
            <a:ext cx="6754205" cy="3859824"/>
          </a:xfrm>
        </p:spPr>
        <p:txBody>
          <a:bodyPr>
            <a:noAutofit/>
          </a:bodyPr>
          <a:lstStyle/>
          <a:p>
            <a:pPr algn="just"/>
            <a:r>
              <a:rPr lang="en-US" sz="1800" dirty="0">
                <a:latin typeface="Arial" panose="020B0604020202020204" pitchFamily="34" charset="0"/>
                <a:cs typeface="Arial" panose="020B0604020202020204" pitchFamily="34" charset="0"/>
              </a:rPr>
              <a:t>The Blog Publishing Application is a web-based platform built using Django, Python, and MySQL that enables users to read and publish blog articles. </a:t>
            </a:r>
            <a:endParaRPr lang="en-US" sz="1800" dirty="0" smtClean="0">
              <a:latin typeface="Arial" panose="020B0604020202020204" pitchFamily="34" charset="0"/>
              <a:cs typeface="Arial" panose="020B0604020202020204" pitchFamily="34" charset="0"/>
            </a:endParaRPr>
          </a:p>
          <a:p>
            <a:pPr algn="just"/>
            <a:r>
              <a:rPr lang="en-US" sz="1800" dirty="0">
                <a:latin typeface="Arial" panose="020B0604020202020204" pitchFamily="34" charset="0"/>
                <a:cs typeface="Arial" panose="020B0604020202020204" pitchFamily="34" charset="0"/>
              </a:rPr>
              <a:t>The application provides an interactive and engaging environment for users to explore a wide range of blog content and contribute their own thoughts and ideas through blog writing</a:t>
            </a:r>
            <a:r>
              <a:rPr lang="en-US" sz="1800" dirty="0" smtClean="0">
                <a:latin typeface="Arial" panose="020B0604020202020204" pitchFamily="34" charset="0"/>
                <a:cs typeface="Arial" panose="020B0604020202020204" pitchFamily="34" charset="0"/>
              </a:rPr>
              <a:t>.</a:t>
            </a:r>
          </a:p>
          <a:p>
            <a:pPr algn="just"/>
            <a:r>
              <a:rPr lang="en-US" sz="1800" dirty="0">
                <a:latin typeface="Arial" panose="020B0604020202020204" pitchFamily="34" charset="0"/>
                <a:cs typeface="Arial" panose="020B0604020202020204" pitchFamily="34" charset="0"/>
              </a:rPr>
              <a:t>T</a:t>
            </a:r>
            <a:r>
              <a:rPr lang="en-US" sz="1800" dirty="0" smtClean="0">
                <a:latin typeface="Arial" panose="020B0604020202020204" pitchFamily="34" charset="0"/>
                <a:cs typeface="Arial" panose="020B0604020202020204" pitchFamily="34" charset="0"/>
              </a:rPr>
              <a:t>he </a:t>
            </a:r>
            <a:r>
              <a:rPr lang="en-US" sz="1800" dirty="0">
                <a:latin typeface="Arial" panose="020B0604020202020204" pitchFamily="34" charset="0"/>
                <a:cs typeface="Arial" panose="020B0604020202020204" pitchFamily="34" charset="0"/>
              </a:rPr>
              <a:t>blog publishing application represents a significant advancement in simplifying and enhancing the blogging </a:t>
            </a:r>
            <a:r>
              <a:rPr lang="en-US" sz="1800" dirty="0" smtClean="0">
                <a:latin typeface="Arial" panose="020B0604020202020204" pitchFamily="34" charset="0"/>
                <a:cs typeface="Arial" panose="020B0604020202020204" pitchFamily="34" charset="0"/>
              </a:rPr>
              <a:t>experience.</a:t>
            </a:r>
          </a:p>
          <a:p>
            <a:pPr algn="just"/>
            <a:r>
              <a:rPr lang="en-US" sz="1800" dirty="0" smtClean="0">
                <a:latin typeface="Arial" panose="020B0604020202020204" pitchFamily="34" charset="0"/>
                <a:cs typeface="Arial" panose="020B0604020202020204" pitchFamily="34" charset="0"/>
              </a:rPr>
              <a:t>It </a:t>
            </a:r>
            <a:r>
              <a:rPr lang="en-US" sz="1800" dirty="0">
                <a:latin typeface="Arial" panose="020B0604020202020204" pitchFamily="34" charset="0"/>
                <a:cs typeface="Arial" panose="020B0604020202020204" pitchFamily="34" charset="0"/>
              </a:rPr>
              <a:t>offers a comprehensive suite of features designed to empower bloggers to create, manage, and publish captivating content effortlessly. </a:t>
            </a:r>
            <a:endParaRPr lang="en-IN" sz="1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69E57DC2-970A-4B3E-BB1C-7A09969E49DF}" type="slidenum">
              <a:rPr lang="en-US" smtClean="0"/>
              <a:t>2</a:t>
            </a:fld>
            <a:endParaRPr lang="en-US" dirty="0"/>
          </a:p>
        </p:txBody>
      </p:sp>
    </p:spTree>
    <p:extLst>
      <p:ext uri="{BB962C8B-B14F-4D97-AF65-F5344CB8AC3E}">
        <p14:creationId xmlns:p14="http://schemas.microsoft.com/office/powerpoint/2010/main" val="107679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Man looking at snow capped mountains">
            <a:extLst>
              <a:ext uri="{FF2B5EF4-FFF2-40B4-BE49-F238E27FC236}">
                <a16:creationId xmlns:a16="http://schemas.microsoft.com/office/drawing/2014/main" id="{CB65CD91-F5B7-D446-9C8C-8E7FD1C4D43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82" r="-1" b="-1"/>
          <a:stretch/>
        </p:blipFill>
        <p:spPr>
          <a:xfrm>
            <a:off x="4599773" y="10"/>
            <a:ext cx="7592227" cy="6857614"/>
          </a:xfrm>
          <a:prstGeom prst="rect">
            <a:avLst/>
          </a:prstGeom>
        </p:spPr>
      </p:pic>
      <p:sp>
        <p:nvSpPr>
          <p:cNvPr id="22" name="Rectangle 21">
            <a:extLst>
              <a:ext uri="{FF2B5EF4-FFF2-40B4-BE49-F238E27FC236}">
                <a16:creationId xmlns:a16="http://schemas.microsoft.com/office/drawing/2014/main" id="{6D043292-708B-4F69-AE72-8FB56C6E8E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F3F6C66-D6D7-4A72-9928-967AEA400766}"/>
              </a:ext>
            </a:extLst>
          </p:cNvPr>
          <p:cNvSpPr>
            <a:spLocks noGrp="1"/>
          </p:cNvSpPr>
          <p:nvPr>
            <p:ph type="title"/>
          </p:nvPr>
        </p:nvSpPr>
        <p:spPr>
          <a:xfrm>
            <a:off x="5100824" y="685800"/>
            <a:ext cx="6176776" cy="1485900"/>
          </a:xfrm>
        </p:spPr>
        <p:txBody>
          <a:bodyPr>
            <a:normAutofit/>
          </a:bodyPr>
          <a:lstStyle/>
          <a:p>
            <a:pPr algn="ctr"/>
            <a:r>
              <a:rPr lang="en-US" sz="4000" dirty="0" smtClean="0">
                <a:latin typeface="Arial" panose="020B0604020202020204" pitchFamily="34" charset="0"/>
                <a:cs typeface="Arial" panose="020B0604020202020204" pitchFamily="34" charset="0"/>
              </a:rPr>
              <a:t>REQUIREMENTS</a:t>
            </a:r>
            <a:endParaRPr lang="en-US" sz="4000" dirty="0">
              <a:latin typeface="Arial" panose="020B0604020202020204" pitchFamily="34" charset="0"/>
              <a:cs typeface="Arial" panose="020B0604020202020204" pitchFamily="34" charset="0"/>
            </a:endParaRPr>
          </a:p>
        </p:txBody>
      </p:sp>
      <p:pic>
        <p:nvPicPr>
          <p:cNvPr id="8" name="Picture 7" descr="Person carrying rolling luggage">
            <a:extLst>
              <a:ext uri="{FF2B5EF4-FFF2-40B4-BE49-F238E27FC236}">
                <a16:creationId xmlns:a16="http://schemas.microsoft.com/office/drawing/2014/main" id="{3E07AA5F-8072-9541-85CB-0C9A4C1EBCD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47" b="-2"/>
          <a:stretch/>
        </p:blipFill>
        <p:spPr>
          <a:xfrm>
            <a:off x="20" y="10"/>
            <a:ext cx="4379956" cy="3428990"/>
          </a:xfrm>
          <a:prstGeom prst="rect">
            <a:avLst/>
          </a:prstGeom>
        </p:spPr>
      </p:pic>
      <p:pic>
        <p:nvPicPr>
          <p:cNvPr id="4" name="Picture 3" descr="Woman looking at mountains">
            <a:extLst>
              <a:ext uri="{FF2B5EF4-FFF2-40B4-BE49-F238E27FC236}">
                <a16:creationId xmlns:a16="http://schemas.microsoft.com/office/drawing/2014/main" id="{2A8AB22A-14EA-F842-BE52-8E0EC555C53F}"/>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123" r="2" b="2"/>
          <a:stretch/>
        </p:blipFill>
        <p:spPr>
          <a:xfrm>
            <a:off x="20" y="3429000"/>
            <a:ext cx="4373525" cy="3429000"/>
          </a:xfrm>
          <a:prstGeom prst="rect">
            <a:avLst/>
          </a:prstGeom>
        </p:spPr>
      </p:pic>
      <p:sp>
        <p:nvSpPr>
          <p:cNvPr id="24" name="Rectangle 23">
            <a:extLst>
              <a:ext uri="{FF2B5EF4-FFF2-40B4-BE49-F238E27FC236}">
                <a16:creationId xmlns:a16="http://schemas.microsoft.com/office/drawing/2014/main" id="{9F01DDB9-C75C-44C2-9331-356EAF9C057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14700"/>
            <a:ext cx="4373545" cy="228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2C017B3-7B7A-4C5A-A3E9-09EC1428BCA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lide Number Placeholder 2"/>
          <p:cNvSpPr>
            <a:spLocks noGrp="1"/>
          </p:cNvSpPr>
          <p:nvPr>
            <p:ph type="sldNum" sz="quarter" idx="12"/>
          </p:nvPr>
        </p:nvSpPr>
        <p:spPr/>
        <p:txBody>
          <a:bodyPr/>
          <a:lstStyle/>
          <a:p>
            <a:fld id="{69E57DC2-970A-4B3E-BB1C-7A09969E49DF}" type="slidenum">
              <a:rPr lang="en-US" smtClean="0"/>
              <a:t>3</a:t>
            </a:fld>
            <a:endParaRPr lang="en-US" dirty="0"/>
          </a:p>
        </p:txBody>
      </p:sp>
      <p:sp>
        <p:nvSpPr>
          <p:cNvPr id="5" name="Content Placeholder 4"/>
          <p:cNvSpPr>
            <a:spLocks noGrp="1"/>
          </p:cNvSpPr>
          <p:nvPr>
            <p:ph idx="1"/>
          </p:nvPr>
        </p:nvSpPr>
        <p:spPr>
          <a:xfrm>
            <a:off x="4754432" y="1978620"/>
            <a:ext cx="7251640" cy="4047275"/>
          </a:xfrm>
        </p:spPr>
        <p:txBody>
          <a:bodyPr/>
          <a:lstStyle/>
          <a:p>
            <a:r>
              <a:rPr lang="en-US" b="1" dirty="0"/>
              <a:t>User Registration and Authentication</a:t>
            </a:r>
            <a:r>
              <a:rPr lang="en-US" dirty="0"/>
              <a:t>:</a:t>
            </a:r>
          </a:p>
          <a:p>
            <a:pPr lvl="1"/>
            <a:r>
              <a:rPr lang="en-US" i="0" dirty="0"/>
              <a:t>User registration functionality allowing individuals to create accounts.</a:t>
            </a:r>
          </a:p>
          <a:p>
            <a:pPr lvl="1"/>
            <a:r>
              <a:rPr lang="en-US" i="0" dirty="0"/>
              <a:t>Authentication mechanisms to ensure secure access and protect user data.</a:t>
            </a:r>
          </a:p>
          <a:p>
            <a:r>
              <a:rPr lang="en-US" b="1" dirty="0"/>
              <a:t>Blog </a:t>
            </a:r>
            <a:r>
              <a:rPr lang="en-US" b="1" dirty="0" smtClean="0"/>
              <a:t>Management</a:t>
            </a:r>
            <a:r>
              <a:rPr lang="en-US" dirty="0" smtClean="0"/>
              <a:t>:</a:t>
            </a:r>
          </a:p>
          <a:p>
            <a:pPr lvl="1"/>
            <a:r>
              <a:rPr lang="en-US" dirty="0" smtClean="0"/>
              <a:t>Ability </a:t>
            </a:r>
            <a:r>
              <a:rPr lang="en-US" dirty="0"/>
              <a:t>to create and manage multiple blogs within </a:t>
            </a:r>
            <a:r>
              <a:rPr lang="en-US" dirty="0" smtClean="0"/>
              <a:t>a single </a:t>
            </a:r>
            <a:r>
              <a:rPr lang="en-US" dirty="0"/>
              <a:t>account</a:t>
            </a:r>
            <a:r>
              <a:rPr lang="en-US" dirty="0" smtClean="0"/>
              <a:t>.</a:t>
            </a:r>
          </a:p>
          <a:p>
            <a:r>
              <a:rPr lang="en-US" b="1" dirty="0"/>
              <a:t>Search </a:t>
            </a:r>
            <a:r>
              <a:rPr lang="en-US" b="1" dirty="0" smtClean="0"/>
              <a:t>Functionality</a:t>
            </a:r>
            <a:r>
              <a:rPr lang="en-US" dirty="0" smtClean="0"/>
              <a:t>:</a:t>
            </a:r>
          </a:p>
          <a:p>
            <a:pPr lvl="1"/>
            <a:r>
              <a:rPr lang="en-US" dirty="0" smtClean="0"/>
              <a:t>Advanced </a:t>
            </a:r>
            <a:r>
              <a:rPr lang="en-US" dirty="0"/>
              <a:t>search capabilities for users to find specific blog posts based on </a:t>
            </a:r>
            <a:r>
              <a:rPr lang="en-US" dirty="0" smtClean="0"/>
              <a:t>keywords</a:t>
            </a:r>
            <a:r>
              <a:rPr lang="en-US" dirty="0"/>
              <a:t>.</a:t>
            </a:r>
          </a:p>
          <a:p>
            <a:pPr marL="530352" lvl="1" indent="0">
              <a:buNone/>
            </a:pPr>
            <a:endParaRPr lang="en-US" dirty="0"/>
          </a:p>
          <a:p>
            <a:pPr marL="0" indent="0">
              <a:buNone/>
            </a:pPr>
            <a:endParaRPr lang="en-IN" dirty="0"/>
          </a:p>
        </p:txBody>
      </p:sp>
    </p:spTree>
    <p:extLst>
      <p:ext uri="{BB962C8B-B14F-4D97-AF65-F5344CB8AC3E}">
        <p14:creationId xmlns:p14="http://schemas.microsoft.com/office/powerpoint/2010/main" val="84412896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smtClean="0">
                <a:latin typeface="Arial" panose="020B0604020202020204" pitchFamily="34" charset="0"/>
                <a:cs typeface="Arial" panose="020B0604020202020204" pitchFamily="34" charset="0"/>
              </a:rPr>
              <a:t>FEATURES AND HIGHLIGHTS</a:t>
            </a:r>
            <a:endParaRPr lang="en-IN" sz="4000" dirty="0">
              <a:latin typeface="Arial" panose="020B0604020202020204" pitchFamily="34" charset="0"/>
              <a:cs typeface="Arial" panose="020B0604020202020204" pitchFamily="34" charset="0"/>
            </a:endParaRPr>
          </a:p>
        </p:txBody>
      </p:sp>
      <p:sp>
        <p:nvSpPr>
          <p:cNvPr id="3" name="Content Placeholder 2"/>
          <p:cNvSpPr>
            <a:spLocks noGrp="1"/>
          </p:cNvSpPr>
          <p:nvPr>
            <p:ph sz="half" idx="1"/>
          </p:nvPr>
        </p:nvSpPr>
        <p:spPr>
          <a:xfrm>
            <a:off x="1371600" y="2039815"/>
            <a:ext cx="8968154" cy="4264270"/>
          </a:xfrm>
        </p:spPr>
        <p:txBody>
          <a:bodyPr>
            <a:normAutofit fontScale="92500"/>
          </a:bodyPr>
          <a:lstStyle/>
          <a:p>
            <a:pPr algn="just"/>
            <a:r>
              <a:rPr lang="en-US" sz="1900" b="1" dirty="0">
                <a:latin typeface="Arial" panose="020B0604020202020204" pitchFamily="34" charset="0"/>
                <a:cs typeface="Arial" panose="020B0604020202020204" pitchFamily="34" charset="0"/>
              </a:rPr>
              <a:t>Add </a:t>
            </a:r>
            <a:r>
              <a:rPr lang="en-US" sz="1900" b="1" dirty="0" smtClean="0">
                <a:latin typeface="Arial" panose="020B0604020202020204" pitchFamily="34" charset="0"/>
                <a:cs typeface="Arial" panose="020B0604020202020204" pitchFamily="34" charset="0"/>
              </a:rPr>
              <a:t>View Blog</a:t>
            </a:r>
          </a:p>
          <a:p>
            <a:pPr lvl="1" algn="just"/>
            <a:r>
              <a:rPr lang="en-US" sz="1900" dirty="0" smtClean="0">
                <a:latin typeface="Arial" panose="020B0604020202020204" pitchFamily="34" charset="0"/>
                <a:cs typeface="Arial" panose="020B0604020202020204" pitchFamily="34" charset="0"/>
              </a:rPr>
              <a:t>Users </a:t>
            </a:r>
            <a:r>
              <a:rPr lang="en-US" sz="1900" dirty="0">
                <a:latin typeface="Arial" panose="020B0604020202020204" pitchFamily="34" charset="0"/>
                <a:cs typeface="Arial" panose="020B0604020202020204" pitchFamily="34" charset="0"/>
              </a:rPr>
              <a:t>can create and publish </a:t>
            </a:r>
            <a:r>
              <a:rPr lang="en-US" sz="1900" dirty="0" smtClean="0">
                <a:latin typeface="Arial" panose="020B0604020202020204" pitchFamily="34" charset="0"/>
                <a:cs typeface="Arial" panose="020B0604020202020204" pitchFamily="34" charset="0"/>
              </a:rPr>
              <a:t>and view their </a:t>
            </a:r>
            <a:r>
              <a:rPr lang="en-US" sz="1900" dirty="0">
                <a:latin typeface="Arial" panose="020B0604020202020204" pitchFamily="34" charset="0"/>
                <a:cs typeface="Arial" panose="020B0604020202020204" pitchFamily="34" charset="0"/>
              </a:rPr>
              <a:t>own blog posts on the platform.</a:t>
            </a:r>
          </a:p>
          <a:p>
            <a:pPr algn="just"/>
            <a:r>
              <a:rPr lang="en-US" sz="1900" b="1" dirty="0" smtClean="0">
                <a:latin typeface="Arial" panose="020B0604020202020204" pitchFamily="34" charset="0"/>
                <a:cs typeface="Arial" panose="020B0604020202020204" pitchFamily="34" charset="0"/>
              </a:rPr>
              <a:t>Blog </a:t>
            </a:r>
            <a:r>
              <a:rPr lang="en-US" sz="1900" b="1" dirty="0">
                <a:latin typeface="Arial" panose="020B0604020202020204" pitchFamily="34" charset="0"/>
                <a:cs typeface="Arial" panose="020B0604020202020204" pitchFamily="34" charset="0"/>
              </a:rPr>
              <a:t>Publish </a:t>
            </a:r>
          </a:p>
          <a:p>
            <a:pPr lvl="1" algn="just"/>
            <a:r>
              <a:rPr lang="en-US" sz="1900" dirty="0" smtClean="0">
                <a:latin typeface="Arial" panose="020B0604020202020204" pitchFamily="34" charset="0"/>
                <a:cs typeface="Arial" panose="020B0604020202020204" pitchFamily="34" charset="0"/>
              </a:rPr>
              <a:t>Admins </a:t>
            </a:r>
            <a:r>
              <a:rPr lang="en-US" sz="1900" dirty="0">
                <a:latin typeface="Arial" panose="020B0604020202020204" pitchFamily="34" charset="0"/>
                <a:cs typeface="Arial" panose="020B0604020202020204" pitchFamily="34" charset="0"/>
              </a:rPr>
              <a:t>have the authority to publish blogs submitted by users.</a:t>
            </a:r>
          </a:p>
          <a:p>
            <a:pPr algn="just"/>
            <a:r>
              <a:rPr lang="en-US" sz="1900" b="1" dirty="0">
                <a:latin typeface="Arial" panose="020B0604020202020204" pitchFamily="34" charset="0"/>
                <a:cs typeface="Arial" panose="020B0604020202020204" pitchFamily="34" charset="0"/>
              </a:rPr>
              <a:t>Update and Delete </a:t>
            </a:r>
            <a:r>
              <a:rPr lang="en-US" sz="1900" b="1" dirty="0" smtClean="0">
                <a:latin typeface="Arial" panose="020B0604020202020204" pitchFamily="34" charset="0"/>
                <a:cs typeface="Arial" panose="020B0604020202020204" pitchFamily="34" charset="0"/>
              </a:rPr>
              <a:t>Blog</a:t>
            </a:r>
          </a:p>
          <a:p>
            <a:pPr lvl="1" algn="just"/>
            <a:r>
              <a:rPr lang="en-US" sz="1900" dirty="0" smtClean="0">
                <a:latin typeface="Arial" panose="020B0604020202020204" pitchFamily="34" charset="0"/>
                <a:cs typeface="Arial" panose="020B0604020202020204" pitchFamily="34" charset="0"/>
              </a:rPr>
              <a:t>Users </a:t>
            </a:r>
            <a:r>
              <a:rPr lang="en-US" sz="1900" dirty="0">
                <a:latin typeface="Arial" panose="020B0604020202020204" pitchFamily="34" charset="0"/>
                <a:cs typeface="Arial" panose="020B0604020202020204" pitchFamily="34" charset="0"/>
              </a:rPr>
              <a:t>can edit or remove their published </a:t>
            </a:r>
            <a:r>
              <a:rPr lang="en-US" sz="1900" dirty="0" smtClean="0">
                <a:latin typeface="Arial" panose="020B0604020202020204" pitchFamily="34" charset="0"/>
                <a:cs typeface="Arial" panose="020B0604020202020204" pitchFamily="34" charset="0"/>
              </a:rPr>
              <a:t>blogs but once the admin published the blog user can’t update the blog</a:t>
            </a:r>
            <a:endParaRPr lang="en-US" sz="1900" dirty="0">
              <a:latin typeface="Arial" panose="020B0604020202020204" pitchFamily="34" charset="0"/>
              <a:cs typeface="Arial" panose="020B0604020202020204" pitchFamily="34" charset="0"/>
            </a:endParaRPr>
          </a:p>
          <a:p>
            <a:pPr algn="just"/>
            <a:r>
              <a:rPr lang="en-US" sz="1900" b="1" dirty="0">
                <a:latin typeface="Arial" panose="020B0604020202020204" pitchFamily="34" charset="0"/>
                <a:cs typeface="Arial" panose="020B0604020202020204" pitchFamily="34" charset="0"/>
              </a:rPr>
              <a:t>Read </a:t>
            </a:r>
            <a:r>
              <a:rPr lang="en-US" sz="1900" b="1" dirty="0" smtClean="0">
                <a:latin typeface="Arial" panose="020B0604020202020204" pitchFamily="34" charset="0"/>
                <a:cs typeface="Arial" panose="020B0604020202020204" pitchFamily="34" charset="0"/>
              </a:rPr>
              <a:t>Blog</a:t>
            </a:r>
          </a:p>
          <a:p>
            <a:pPr lvl="1" algn="just"/>
            <a:r>
              <a:rPr lang="en-US" sz="1900" dirty="0" smtClean="0">
                <a:latin typeface="Arial" panose="020B0604020202020204" pitchFamily="34" charset="0"/>
                <a:cs typeface="Arial" panose="020B0604020202020204" pitchFamily="34" charset="0"/>
              </a:rPr>
              <a:t> </a:t>
            </a:r>
            <a:r>
              <a:rPr lang="en-US" sz="1900" dirty="0">
                <a:latin typeface="Arial" panose="020B0604020202020204" pitchFamily="34" charset="0"/>
                <a:cs typeface="Arial" panose="020B0604020202020204" pitchFamily="34" charset="0"/>
              </a:rPr>
              <a:t>Users can read and explore the published blogs on the platform.</a:t>
            </a:r>
          </a:p>
          <a:p>
            <a:pPr algn="just"/>
            <a:r>
              <a:rPr lang="en-US" sz="1900" b="1" dirty="0">
                <a:latin typeface="Arial" panose="020B0604020202020204" pitchFamily="34" charset="0"/>
                <a:cs typeface="Arial" panose="020B0604020202020204" pitchFamily="34" charset="0"/>
              </a:rPr>
              <a:t>Save to </a:t>
            </a:r>
            <a:r>
              <a:rPr lang="en-US" sz="1900" b="1" dirty="0" smtClean="0">
                <a:latin typeface="Arial" panose="020B0604020202020204" pitchFamily="34" charset="0"/>
                <a:cs typeface="Arial" panose="020B0604020202020204" pitchFamily="34" charset="0"/>
              </a:rPr>
              <a:t>Draft</a:t>
            </a:r>
          </a:p>
          <a:p>
            <a:pPr lvl="1" algn="just"/>
            <a:r>
              <a:rPr lang="en-US" sz="1900" dirty="0" smtClean="0">
                <a:latin typeface="Arial" panose="020B0604020202020204" pitchFamily="34" charset="0"/>
                <a:cs typeface="Arial" panose="020B0604020202020204" pitchFamily="34" charset="0"/>
              </a:rPr>
              <a:t> </a:t>
            </a:r>
            <a:r>
              <a:rPr lang="en-US" sz="1900" dirty="0">
                <a:latin typeface="Arial" panose="020B0604020202020204" pitchFamily="34" charset="0"/>
                <a:cs typeface="Arial" panose="020B0604020202020204" pitchFamily="34" charset="0"/>
              </a:rPr>
              <a:t>Users can save their blog posts as drafts for future editing and publishing.</a:t>
            </a:r>
          </a:p>
          <a:p>
            <a:pPr algn="just"/>
            <a:endParaRPr lang="en-IN" dirty="0"/>
          </a:p>
        </p:txBody>
      </p:sp>
      <p:sp>
        <p:nvSpPr>
          <p:cNvPr id="4" name="Slide Number Placeholder 3"/>
          <p:cNvSpPr>
            <a:spLocks noGrp="1"/>
          </p:cNvSpPr>
          <p:nvPr>
            <p:ph type="sldNum" sz="quarter" idx="12"/>
          </p:nvPr>
        </p:nvSpPr>
        <p:spPr/>
        <p:txBody>
          <a:bodyPr/>
          <a:lstStyle/>
          <a:p>
            <a:fld id="{69E57DC2-970A-4B3E-BB1C-7A09969E49DF}" type="slidenum">
              <a:rPr lang="en-US" smtClean="0"/>
              <a:t>4</a:t>
            </a:fld>
            <a:endParaRPr lang="en-US" dirty="0"/>
          </a:p>
        </p:txBody>
      </p:sp>
    </p:spTree>
    <p:extLst>
      <p:ext uri="{BB962C8B-B14F-4D97-AF65-F5344CB8AC3E}">
        <p14:creationId xmlns:p14="http://schemas.microsoft.com/office/powerpoint/2010/main" val="478719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a:latin typeface="Arial" panose="020B0604020202020204" pitchFamily="34" charset="0"/>
                <a:cs typeface="Arial" panose="020B0604020202020204" pitchFamily="34" charset="0"/>
              </a:rPr>
              <a:t>FEATURES AND HIGHLIGHTS</a:t>
            </a:r>
            <a:endParaRPr lang="en-IN" sz="4000" dirty="0">
              <a:latin typeface="Arial" panose="020B0604020202020204" pitchFamily="34" charset="0"/>
              <a:cs typeface="Arial" panose="020B0604020202020204" pitchFamily="34" charset="0"/>
            </a:endParaRPr>
          </a:p>
        </p:txBody>
      </p:sp>
      <p:sp>
        <p:nvSpPr>
          <p:cNvPr id="3" name="Content Placeholder 2"/>
          <p:cNvSpPr>
            <a:spLocks noGrp="1"/>
          </p:cNvSpPr>
          <p:nvPr>
            <p:ph sz="half" idx="1"/>
          </p:nvPr>
        </p:nvSpPr>
        <p:spPr>
          <a:xfrm>
            <a:off x="1371600" y="2013439"/>
            <a:ext cx="9601200" cy="4510454"/>
          </a:xfrm>
        </p:spPr>
        <p:txBody>
          <a:bodyPr>
            <a:normAutofit lnSpcReduction="10000"/>
          </a:bodyPr>
          <a:lstStyle/>
          <a:p>
            <a:pPr algn="just"/>
            <a:r>
              <a:rPr lang="en-US" sz="1800" b="1" dirty="0">
                <a:latin typeface="Arial" panose="020B0604020202020204" pitchFamily="34" charset="0"/>
                <a:cs typeface="Arial" panose="020B0604020202020204" pitchFamily="34" charset="0"/>
              </a:rPr>
              <a:t>View </a:t>
            </a:r>
            <a:r>
              <a:rPr lang="en-US" sz="1800" b="1" dirty="0" smtClean="0">
                <a:latin typeface="Arial" panose="020B0604020202020204" pitchFamily="34" charset="0"/>
                <a:cs typeface="Arial" panose="020B0604020202020204" pitchFamily="34" charset="0"/>
              </a:rPr>
              <a:t>Draft</a:t>
            </a:r>
          </a:p>
          <a:p>
            <a:pPr lvl="1" algn="just"/>
            <a:r>
              <a:rPr lang="en-US" sz="1800" dirty="0" smtClean="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Users can view and manage their saved blog </a:t>
            </a:r>
            <a:r>
              <a:rPr lang="en-US" sz="1800" dirty="0" smtClean="0">
                <a:latin typeface="Arial" panose="020B0604020202020204" pitchFamily="34" charset="0"/>
                <a:cs typeface="Arial" panose="020B0604020202020204" pitchFamily="34" charset="0"/>
              </a:rPr>
              <a:t>drafts. When the user publish the blog it will automatically remove from view draft page to view blog page. </a:t>
            </a:r>
            <a:endParaRPr lang="en-US" sz="1800" dirty="0">
              <a:latin typeface="Arial" panose="020B0604020202020204" pitchFamily="34" charset="0"/>
              <a:cs typeface="Arial" panose="020B0604020202020204" pitchFamily="34" charset="0"/>
            </a:endParaRPr>
          </a:p>
          <a:p>
            <a:pPr algn="just"/>
            <a:r>
              <a:rPr lang="en-US" sz="1800" b="1" dirty="0">
                <a:latin typeface="Arial" panose="020B0604020202020204" pitchFamily="34" charset="0"/>
                <a:cs typeface="Arial" panose="020B0604020202020204" pitchFamily="34" charset="0"/>
              </a:rPr>
              <a:t>View Admin </a:t>
            </a:r>
            <a:r>
              <a:rPr lang="en-US" sz="1800" b="1" dirty="0" smtClean="0">
                <a:latin typeface="Arial" panose="020B0604020202020204" pitchFamily="34" charset="0"/>
                <a:cs typeface="Arial" panose="020B0604020202020204" pitchFamily="34" charset="0"/>
              </a:rPr>
              <a:t>Message</a:t>
            </a:r>
          </a:p>
          <a:p>
            <a:pPr lvl="1" algn="just"/>
            <a:r>
              <a:rPr lang="en-US" sz="1800" dirty="0" smtClean="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Admins can send messages to users, which users can view.</a:t>
            </a:r>
          </a:p>
          <a:p>
            <a:pPr algn="just"/>
            <a:r>
              <a:rPr lang="en-US" sz="1800" b="1" dirty="0">
                <a:latin typeface="Arial" panose="020B0604020202020204" pitchFamily="34" charset="0"/>
                <a:cs typeface="Arial" panose="020B0604020202020204" pitchFamily="34" charset="0"/>
              </a:rPr>
              <a:t>Search </a:t>
            </a:r>
            <a:r>
              <a:rPr lang="en-US" sz="1800" b="1" dirty="0" smtClean="0">
                <a:latin typeface="Arial" panose="020B0604020202020204" pitchFamily="34" charset="0"/>
                <a:cs typeface="Arial" panose="020B0604020202020204" pitchFamily="34" charset="0"/>
              </a:rPr>
              <a:t>Blog</a:t>
            </a:r>
          </a:p>
          <a:p>
            <a:pPr lvl="1" algn="just"/>
            <a:r>
              <a:rPr lang="en-US" sz="1800" dirty="0" smtClean="0">
                <a:latin typeface="Arial" panose="020B0604020202020204" pitchFamily="34" charset="0"/>
                <a:cs typeface="Arial" panose="020B0604020202020204" pitchFamily="34" charset="0"/>
              </a:rPr>
              <a:t>Users </a:t>
            </a:r>
            <a:r>
              <a:rPr lang="en-US" sz="1800" dirty="0">
                <a:latin typeface="Arial" panose="020B0604020202020204" pitchFamily="34" charset="0"/>
                <a:cs typeface="Arial" panose="020B0604020202020204" pitchFamily="34" charset="0"/>
              </a:rPr>
              <a:t>can search for specific blogs </a:t>
            </a:r>
            <a:r>
              <a:rPr lang="en-US" sz="1800" dirty="0" smtClean="0">
                <a:latin typeface="Arial" panose="020B0604020202020204" pitchFamily="34" charset="0"/>
                <a:cs typeface="Arial" panose="020B0604020202020204" pitchFamily="34" charset="0"/>
              </a:rPr>
              <a:t>titles.</a:t>
            </a:r>
          </a:p>
          <a:p>
            <a:pPr algn="just"/>
            <a:r>
              <a:rPr lang="en-US" sz="1800" b="1" dirty="0" smtClean="0">
                <a:latin typeface="Arial" panose="020B0604020202020204" pitchFamily="34" charset="0"/>
                <a:cs typeface="Arial" panose="020B0604020202020204" pitchFamily="34" charset="0"/>
              </a:rPr>
              <a:t>Edit Profile</a:t>
            </a:r>
          </a:p>
          <a:p>
            <a:pPr lvl="1" algn="just"/>
            <a:r>
              <a:rPr lang="en-US" sz="1800" dirty="0" smtClean="0">
                <a:latin typeface="Arial" panose="020B0604020202020204" pitchFamily="34" charset="0"/>
                <a:cs typeface="Arial" panose="020B0604020202020204" pitchFamily="34" charset="0"/>
              </a:rPr>
              <a:t>Users can edit and update their profile information on the platform.</a:t>
            </a:r>
          </a:p>
          <a:p>
            <a:pPr algn="just"/>
            <a:r>
              <a:rPr lang="en-US" sz="1800" b="1" dirty="0" smtClean="0">
                <a:latin typeface="Arial" panose="020B0604020202020204" pitchFamily="34" charset="0"/>
                <a:cs typeface="Arial" panose="020B0604020202020204" pitchFamily="34" charset="0"/>
              </a:rPr>
              <a:t>Blog Count</a:t>
            </a:r>
          </a:p>
          <a:p>
            <a:pPr lvl="1" algn="just"/>
            <a:r>
              <a:rPr lang="en-US" sz="1800" dirty="0" smtClean="0">
                <a:latin typeface="Arial" panose="020B0604020202020204" pitchFamily="34" charset="0"/>
                <a:cs typeface="Arial" panose="020B0604020202020204" pitchFamily="34" charset="0"/>
              </a:rPr>
              <a:t>The </a:t>
            </a:r>
            <a:r>
              <a:rPr lang="en-US" sz="1800" dirty="0">
                <a:latin typeface="Arial" panose="020B0604020202020204" pitchFamily="34" charset="0"/>
                <a:cs typeface="Arial" panose="020B0604020202020204" pitchFamily="34" charset="0"/>
              </a:rPr>
              <a:t>platform tracks and displays the total number of published </a:t>
            </a:r>
            <a:r>
              <a:rPr lang="en-US" sz="1800" dirty="0" smtClean="0">
                <a:latin typeface="Arial" panose="020B0604020202020204" pitchFamily="34" charset="0"/>
                <a:cs typeface="Arial" panose="020B0604020202020204" pitchFamily="34" charset="0"/>
              </a:rPr>
              <a:t>blogs of specific user </a:t>
            </a:r>
            <a:endParaRPr lang="en-US" sz="1800" dirty="0">
              <a:latin typeface="Arial" panose="020B0604020202020204" pitchFamily="34" charset="0"/>
              <a:cs typeface="Arial" panose="020B0604020202020204" pitchFamily="34" charset="0"/>
            </a:endParaRPr>
          </a:p>
          <a:p>
            <a:pPr algn="just"/>
            <a:r>
              <a:rPr lang="en-US" sz="1800" b="1" dirty="0">
                <a:latin typeface="Arial" panose="020B0604020202020204" pitchFamily="34" charset="0"/>
                <a:cs typeface="Arial" panose="020B0604020202020204" pitchFamily="34" charset="0"/>
              </a:rPr>
              <a:t>Rate the </a:t>
            </a:r>
            <a:r>
              <a:rPr lang="en-US" sz="1800" b="1" dirty="0" smtClean="0">
                <a:latin typeface="Arial" panose="020B0604020202020204" pitchFamily="34" charset="0"/>
                <a:cs typeface="Arial" panose="020B0604020202020204" pitchFamily="34" charset="0"/>
              </a:rPr>
              <a:t>Blog</a:t>
            </a:r>
          </a:p>
          <a:p>
            <a:pPr lvl="1" algn="just"/>
            <a:r>
              <a:rPr lang="en-US" sz="1800" dirty="0" smtClean="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Users can rate and </a:t>
            </a:r>
            <a:r>
              <a:rPr lang="en-US" sz="1800" dirty="0" smtClean="0">
                <a:latin typeface="Arial" panose="020B0604020202020204" pitchFamily="34" charset="0"/>
                <a:cs typeface="Arial" panose="020B0604020202020204" pitchFamily="34" charset="0"/>
              </a:rPr>
              <a:t>view the rating.</a:t>
            </a:r>
            <a:endParaRPr lang="en-US" sz="1800" dirty="0">
              <a:latin typeface="Arial" panose="020B0604020202020204" pitchFamily="34" charset="0"/>
              <a:cs typeface="Arial" panose="020B0604020202020204" pitchFamily="34" charset="0"/>
            </a:endParaRPr>
          </a:p>
          <a:p>
            <a:endParaRPr lang="en-IN" dirty="0"/>
          </a:p>
        </p:txBody>
      </p:sp>
      <p:sp>
        <p:nvSpPr>
          <p:cNvPr id="4" name="Slide Number Placeholder 3"/>
          <p:cNvSpPr>
            <a:spLocks noGrp="1"/>
          </p:cNvSpPr>
          <p:nvPr>
            <p:ph type="sldNum" sz="quarter" idx="12"/>
          </p:nvPr>
        </p:nvSpPr>
        <p:spPr/>
        <p:txBody>
          <a:bodyPr/>
          <a:lstStyle/>
          <a:p>
            <a:fld id="{69E57DC2-970A-4B3E-BB1C-7A09969E49DF}" type="slidenum">
              <a:rPr lang="en-US" smtClean="0"/>
              <a:t>5</a:t>
            </a:fld>
            <a:endParaRPr lang="en-US" dirty="0"/>
          </a:p>
        </p:txBody>
      </p:sp>
    </p:spTree>
    <p:extLst>
      <p:ext uri="{BB962C8B-B14F-4D97-AF65-F5344CB8AC3E}">
        <p14:creationId xmlns:p14="http://schemas.microsoft.com/office/powerpoint/2010/main" val="605766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0E807223-DF88-4D6D-970E-08919E5E02E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 name="Rectangle 91">
            <a:extLst>
              <a:ext uri="{FF2B5EF4-FFF2-40B4-BE49-F238E27FC236}">
                <a16:creationId xmlns:a16="http://schemas.microsoft.com/office/drawing/2014/main" id="{83B91B61-BFCA-4647-957E-A8269BE46F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5100824" y="685800"/>
            <a:ext cx="6176776" cy="1485900"/>
          </a:xfrm>
        </p:spPr>
        <p:txBody>
          <a:bodyPr vert="horz" lIns="91440" tIns="45720" rIns="91440" bIns="45720" rtlCol="0" anchor="t">
            <a:normAutofit/>
          </a:bodyPr>
          <a:lstStyle/>
          <a:p>
            <a:pPr algn="ctr"/>
            <a:r>
              <a:rPr lang="en-US" sz="4000" dirty="0" smtClean="0">
                <a:latin typeface="Arial" panose="020B0604020202020204" pitchFamily="34" charset="0"/>
                <a:cs typeface="Arial" panose="020B0604020202020204" pitchFamily="34" charset="0"/>
              </a:rPr>
              <a:t>TECHICAL ASPECTS</a:t>
            </a:r>
            <a:endParaRPr lang="en-US" sz="4000" dirty="0">
              <a:latin typeface="Arial" panose="020B0604020202020204" pitchFamily="34" charset="0"/>
              <a:cs typeface="Arial" panose="020B0604020202020204" pitchFamily="34" charset="0"/>
            </a:endParaRPr>
          </a:p>
        </p:txBody>
      </p:sp>
      <p:pic>
        <p:nvPicPr>
          <p:cNvPr id="15" name="Content Placeholder 14" descr="Person laying down on a laptop">
            <a:extLst>
              <a:ext uri="{FF2B5EF4-FFF2-40B4-BE49-F238E27FC236}">
                <a16:creationId xmlns:a16="http://schemas.microsoft.com/office/drawing/2014/main" id="{C7F36DA5-3286-4EAB-8CE6-344245727B63}"/>
              </a:ext>
            </a:extLst>
          </p:cNvPr>
          <p:cNvPicPr>
            <a:picLocks noGrp="1" noChangeAspect="1"/>
          </p:cNvPicPr>
          <p:nvPr>
            <p:ph sz="half" idx="1"/>
          </p:nvPr>
        </p:nvPicPr>
        <p:blipFill rotWithShape="1">
          <a:blip r:embed="rId3" cstate="print">
            <a:extLst>
              <a:ext uri="{28A0092B-C50C-407E-A947-70E740481C1C}">
                <a14:useLocalDpi xmlns:a14="http://schemas.microsoft.com/office/drawing/2010/main"/>
              </a:ext>
            </a:extLst>
          </a:blip>
          <a:srcRect t="36" r="-1" b="-1"/>
          <a:stretch/>
        </p:blipFill>
        <p:spPr>
          <a:xfrm>
            <a:off x="-1" y="10"/>
            <a:ext cx="4373546" cy="6857990"/>
          </a:xfrm>
          <a:prstGeom prst="rect">
            <a:avLst/>
          </a:prstGeom>
        </p:spPr>
      </p:pic>
      <p:sp>
        <p:nvSpPr>
          <p:cNvPr id="94" name="Rectangle 93">
            <a:extLst>
              <a:ext uri="{FF2B5EF4-FFF2-40B4-BE49-F238E27FC236}">
                <a16:creationId xmlns:a16="http://schemas.microsoft.com/office/drawing/2014/main" id="{92D1D7C6-1C89-420C-8D35-4836541671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sz="half" idx="2"/>
          </p:nvPr>
        </p:nvSpPr>
        <p:spPr>
          <a:xfrm>
            <a:off x="4851640" y="1793631"/>
            <a:ext cx="6754205" cy="4633546"/>
          </a:xfrm>
        </p:spPr>
        <p:txBody>
          <a:bodyPr>
            <a:normAutofit/>
          </a:bodyPr>
          <a:lstStyle/>
          <a:p>
            <a:pPr algn="just"/>
            <a:r>
              <a:rPr lang="en-US" sz="1800" b="1" dirty="0">
                <a:latin typeface="Arial" panose="020B0604020202020204" pitchFamily="34" charset="0"/>
                <a:cs typeface="Arial" panose="020B0604020202020204" pitchFamily="34" charset="0"/>
              </a:rPr>
              <a:t>Development Framework</a:t>
            </a:r>
            <a:r>
              <a:rPr lang="en-US" sz="1800" dirty="0">
                <a:latin typeface="Arial" panose="020B0604020202020204" pitchFamily="34" charset="0"/>
                <a:cs typeface="Arial" panose="020B0604020202020204" pitchFamily="34" charset="0"/>
              </a:rPr>
              <a:t>: Django (Python web framework) will be used for building the project.</a:t>
            </a:r>
          </a:p>
          <a:p>
            <a:pPr algn="just"/>
            <a:r>
              <a:rPr lang="en-US" sz="1800" b="1" dirty="0">
                <a:latin typeface="Arial" panose="020B0604020202020204" pitchFamily="34" charset="0"/>
                <a:cs typeface="Arial" panose="020B0604020202020204" pitchFamily="34" charset="0"/>
              </a:rPr>
              <a:t>Database</a:t>
            </a:r>
            <a:r>
              <a:rPr lang="en-US" sz="1800" dirty="0">
                <a:latin typeface="Arial" panose="020B0604020202020204" pitchFamily="34" charset="0"/>
                <a:cs typeface="Arial" panose="020B0604020202020204" pitchFamily="34" charset="0"/>
              </a:rPr>
              <a:t>: MySQL will be used as the database management system to store blog posts, user information, drafts, etc.</a:t>
            </a:r>
          </a:p>
          <a:p>
            <a:pPr algn="just"/>
            <a:r>
              <a:rPr lang="en-US" sz="1800" b="1" dirty="0" smtClean="0">
                <a:latin typeface="Arial" panose="020B0604020202020204" pitchFamily="34" charset="0"/>
                <a:cs typeface="Arial" panose="020B0604020202020204" pitchFamily="34" charset="0"/>
              </a:rPr>
              <a:t>Admin </a:t>
            </a:r>
            <a:r>
              <a:rPr lang="en-US" sz="1800" b="1" dirty="0">
                <a:latin typeface="Arial" panose="020B0604020202020204" pitchFamily="34" charset="0"/>
                <a:cs typeface="Arial" panose="020B0604020202020204" pitchFamily="34" charset="0"/>
              </a:rPr>
              <a:t>Panel</a:t>
            </a:r>
            <a:r>
              <a:rPr lang="en-US" sz="1800" dirty="0">
                <a:latin typeface="Arial" panose="020B0604020202020204" pitchFamily="34" charset="0"/>
                <a:cs typeface="Arial" panose="020B0604020202020204" pitchFamily="34" charset="0"/>
              </a:rPr>
              <a:t>: Django's admin panel will be customized to handle blog publishing, user management, and message </a:t>
            </a:r>
            <a:r>
              <a:rPr lang="en-US" sz="1800" dirty="0" smtClean="0">
                <a:latin typeface="Arial" panose="020B0604020202020204" pitchFamily="34" charset="0"/>
                <a:cs typeface="Arial" panose="020B0604020202020204" pitchFamily="34" charset="0"/>
              </a:rPr>
              <a:t>administration , rating, draft etc.</a:t>
            </a:r>
            <a:endParaRPr lang="en-US" sz="1800" dirty="0">
              <a:latin typeface="Arial" panose="020B0604020202020204" pitchFamily="34" charset="0"/>
              <a:cs typeface="Arial" panose="020B0604020202020204" pitchFamily="34" charset="0"/>
            </a:endParaRPr>
          </a:p>
          <a:p>
            <a:pPr algn="just"/>
            <a:r>
              <a:rPr lang="en-US" sz="1800" b="1" dirty="0">
                <a:latin typeface="Arial" panose="020B0604020202020204" pitchFamily="34" charset="0"/>
                <a:cs typeface="Arial" panose="020B0604020202020204" pitchFamily="34" charset="0"/>
              </a:rPr>
              <a:t>Templates</a:t>
            </a:r>
            <a:r>
              <a:rPr lang="en-US" sz="1800" dirty="0">
                <a:latin typeface="Arial" panose="020B0604020202020204" pitchFamily="34" charset="0"/>
                <a:cs typeface="Arial" panose="020B0604020202020204" pitchFamily="34" charset="0"/>
              </a:rPr>
              <a:t>: HTML templates will be created to render the user interface and display the blog content, drafts, profile information, etc.</a:t>
            </a:r>
          </a:p>
          <a:p>
            <a:pPr algn="just"/>
            <a:r>
              <a:rPr lang="en-US" sz="1800" b="1" dirty="0" smtClean="0">
                <a:latin typeface="Arial" panose="020B0604020202020204" pitchFamily="34" charset="0"/>
                <a:cs typeface="Arial" panose="020B0604020202020204" pitchFamily="34" charset="0"/>
              </a:rPr>
              <a:t>Styling</a:t>
            </a:r>
            <a:r>
              <a:rPr lang="en-US" sz="1800" dirty="0" smtClean="0">
                <a:latin typeface="Arial" panose="020B0604020202020204" pitchFamily="34" charset="0"/>
                <a:cs typeface="Arial" panose="020B0604020202020204" pitchFamily="34" charset="0"/>
              </a:rPr>
              <a:t>: JavaScript, </a:t>
            </a:r>
            <a:r>
              <a:rPr lang="en-US" sz="1800" dirty="0">
                <a:latin typeface="Arial" panose="020B0604020202020204" pitchFamily="34" charset="0"/>
                <a:cs typeface="Arial" panose="020B0604020202020204" pitchFamily="34" charset="0"/>
              </a:rPr>
              <a:t>CSS and/or front-end frameworks like Bootstrap can be used for styling and responsive design</a:t>
            </a:r>
            <a:r>
              <a:rPr lang="en-US" sz="1800" dirty="0" smtClean="0">
                <a:latin typeface="Arial" panose="020B0604020202020204" pitchFamily="34" charset="0"/>
                <a:cs typeface="Arial" panose="020B0604020202020204" pitchFamily="34" charset="0"/>
              </a:rPr>
              <a:t>.</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6</a:t>
            </a:fld>
            <a:endParaRPr lang="en-US" dirty="0"/>
          </a:p>
        </p:txBody>
      </p:sp>
    </p:spTree>
    <p:extLst>
      <p:ext uri="{BB962C8B-B14F-4D97-AF65-F5344CB8AC3E}">
        <p14:creationId xmlns:p14="http://schemas.microsoft.com/office/powerpoint/2010/main" val="2138432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Man looking at snow capped mountains">
            <a:extLst>
              <a:ext uri="{FF2B5EF4-FFF2-40B4-BE49-F238E27FC236}">
                <a16:creationId xmlns:a16="http://schemas.microsoft.com/office/drawing/2014/main" id="{CB65CD91-F5B7-D446-9C8C-8E7FD1C4D43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82" r="-1" b="-1"/>
          <a:stretch/>
        </p:blipFill>
        <p:spPr>
          <a:xfrm>
            <a:off x="4599773" y="10"/>
            <a:ext cx="7592227" cy="6857614"/>
          </a:xfrm>
          <a:prstGeom prst="rect">
            <a:avLst/>
          </a:prstGeom>
        </p:spPr>
      </p:pic>
      <p:sp>
        <p:nvSpPr>
          <p:cNvPr id="22" name="Rectangle 21">
            <a:extLst>
              <a:ext uri="{FF2B5EF4-FFF2-40B4-BE49-F238E27FC236}">
                <a16:creationId xmlns:a16="http://schemas.microsoft.com/office/drawing/2014/main" id="{6D043292-708B-4F69-AE72-8FB56C6E8E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F3F6C66-D6D7-4A72-9928-967AEA400766}"/>
              </a:ext>
            </a:extLst>
          </p:cNvPr>
          <p:cNvSpPr>
            <a:spLocks noGrp="1"/>
          </p:cNvSpPr>
          <p:nvPr>
            <p:ph type="title"/>
          </p:nvPr>
        </p:nvSpPr>
        <p:spPr>
          <a:xfrm>
            <a:off x="5100824" y="492720"/>
            <a:ext cx="6619322" cy="1485900"/>
          </a:xfrm>
        </p:spPr>
        <p:txBody>
          <a:bodyPr>
            <a:normAutofit/>
          </a:bodyPr>
          <a:lstStyle/>
          <a:p>
            <a:pPr algn="ctr"/>
            <a:r>
              <a:rPr lang="en-US" sz="4000" dirty="0" smtClean="0">
                <a:latin typeface="Arial" panose="020B0604020202020204" pitchFamily="34" charset="0"/>
                <a:cs typeface="Arial" panose="020B0604020202020204" pitchFamily="34" charset="0"/>
              </a:rPr>
              <a:t/>
            </a:r>
            <a:br>
              <a:rPr lang="en-US" sz="4000" dirty="0" smtClean="0">
                <a:latin typeface="Arial" panose="020B0604020202020204" pitchFamily="34" charset="0"/>
                <a:cs typeface="Arial" panose="020B0604020202020204" pitchFamily="34" charset="0"/>
              </a:rPr>
            </a:br>
            <a:r>
              <a:rPr lang="en-US" sz="4000" dirty="0" smtClean="0">
                <a:latin typeface="Arial" panose="020B0604020202020204" pitchFamily="34" charset="0"/>
                <a:cs typeface="Arial" panose="020B0604020202020204" pitchFamily="34" charset="0"/>
              </a:rPr>
              <a:t>ARCHITECTURE</a:t>
            </a:r>
            <a:endParaRPr lang="en-US" sz="4000" dirty="0">
              <a:latin typeface="Arial" panose="020B0604020202020204" pitchFamily="34" charset="0"/>
              <a:cs typeface="Arial" panose="020B0604020202020204" pitchFamily="34" charset="0"/>
            </a:endParaRPr>
          </a:p>
        </p:txBody>
      </p:sp>
      <p:pic>
        <p:nvPicPr>
          <p:cNvPr id="8" name="Picture 7" descr="Person carrying rolling luggage">
            <a:extLst>
              <a:ext uri="{FF2B5EF4-FFF2-40B4-BE49-F238E27FC236}">
                <a16:creationId xmlns:a16="http://schemas.microsoft.com/office/drawing/2014/main" id="{3E07AA5F-8072-9541-85CB-0C9A4C1EBCD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47" b="-2"/>
          <a:stretch/>
        </p:blipFill>
        <p:spPr>
          <a:xfrm>
            <a:off x="20" y="10"/>
            <a:ext cx="4379956" cy="3428990"/>
          </a:xfrm>
          <a:prstGeom prst="rect">
            <a:avLst/>
          </a:prstGeom>
        </p:spPr>
      </p:pic>
      <p:pic>
        <p:nvPicPr>
          <p:cNvPr id="4" name="Picture 3" descr="Woman looking at mountains">
            <a:extLst>
              <a:ext uri="{FF2B5EF4-FFF2-40B4-BE49-F238E27FC236}">
                <a16:creationId xmlns:a16="http://schemas.microsoft.com/office/drawing/2014/main" id="{2A8AB22A-14EA-F842-BE52-8E0EC555C53F}"/>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123" r="2" b="2"/>
          <a:stretch/>
        </p:blipFill>
        <p:spPr>
          <a:xfrm>
            <a:off x="20" y="3429000"/>
            <a:ext cx="4373525" cy="3429000"/>
          </a:xfrm>
          <a:prstGeom prst="rect">
            <a:avLst/>
          </a:prstGeom>
        </p:spPr>
      </p:pic>
      <p:sp>
        <p:nvSpPr>
          <p:cNvPr id="24" name="Rectangle 23">
            <a:extLst>
              <a:ext uri="{FF2B5EF4-FFF2-40B4-BE49-F238E27FC236}">
                <a16:creationId xmlns:a16="http://schemas.microsoft.com/office/drawing/2014/main" id="{9F01DDB9-C75C-44C2-9331-356EAF9C057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14700"/>
            <a:ext cx="4373545" cy="228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2C017B3-7B7A-4C5A-A3E9-09EC1428BCA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lide Number Placeholder 2"/>
          <p:cNvSpPr>
            <a:spLocks noGrp="1"/>
          </p:cNvSpPr>
          <p:nvPr>
            <p:ph type="sldNum" sz="quarter" idx="12"/>
          </p:nvPr>
        </p:nvSpPr>
        <p:spPr/>
        <p:txBody>
          <a:bodyPr/>
          <a:lstStyle/>
          <a:p>
            <a:fld id="{69E57DC2-970A-4B3E-BB1C-7A09969E49DF}" type="slidenum">
              <a:rPr lang="en-US" smtClean="0"/>
              <a:t>7</a:t>
            </a:fld>
            <a:endParaRPr lang="en-US" dirty="0"/>
          </a:p>
        </p:txBody>
      </p:sp>
      <p:sp>
        <p:nvSpPr>
          <p:cNvPr id="5" name="Content Placeholder 4"/>
          <p:cNvSpPr>
            <a:spLocks noGrp="1"/>
          </p:cNvSpPr>
          <p:nvPr>
            <p:ph idx="1"/>
          </p:nvPr>
        </p:nvSpPr>
        <p:spPr>
          <a:xfrm>
            <a:off x="4754432" y="1978620"/>
            <a:ext cx="7251640" cy="4343049"/>
          </a:xfrm>
        </p:spPr>
        <p:txBody>
          <a:bodyPr>
            <a:normAutofit/>
          </a:bodyPr>
          <a:lstStyle/>
          <a:p>
            <a:pPr algn="just"/>
            <a:r>
              <a:rPr lang="en-US" b="1" dirty="0">
                <a:latin typeface="Arial" panose="020B0604020202020204" pitchFamily="34" charset="0"/>
                <a:cs typeface="Arial" panose="020B0604020202020204" pitchFamily="34" charset="0"/>
              </a:rPr>
              <a:t>Django Rest </a:t>
            </a:r>
            <a:r>
              <a:rPr lang="en-US" b="1" dirty="0" smtClean="0">
                <a:latin typeface="Arial" panose="020B0604020202020204" pitchFamily="34" charset="0"/>
                <a:cs typeface="Arial" panose="020B0604020202020204" pitchFamily="34" charset="0"/>
              </a:rPr>
              <a:t>Framework</a:t>
            </a:r>
            <a:endParaRPr lang="en-US" dirty="0">
              <a:latin typeface="Arial" panose="020B0604020202020204" pitchFamily="34" charset="0"/>
              <a:cs typeface="Arial" panose="020B0604020202020204" pitchFamily="34" charset="0"/>
            </a:endParaRPr>
          </a:p>
          <a:p>
            <a:pPr lvl="1" algn="just"/>
            <a:r>
              <a:rPr lang="en-US" dirty="0" smtClean="0">
                <a:latin typeface="Arial" panose="020B0604020202020204" pitchFamily="34" charset="0"/>
                <a:cs typeface="Arial" panose="020B0604020202020204" pitchFamily="34" charset="0"/>
              </a:rPr>
              <a:t>If </a:t>
            </a:r>
            <a:r>
              <a:rPr lang="en-US" dirty="0">
                <a:latin typeface="Arial" panose="020B0604020202020204" pitchFamily="34" charset="0"/>
                <a:cs typeface="Arial" panose="020B0604020202020204" pitchFamily="34" charset="0"/>
              </a:rPr>
              <a:t>you plan to build a RESTful API for your project, this library can help in creating APIs for blog management, user authentication, etc.</a:t>
            </a:r>
          </a:p>
          <a:p>
            <a:pPr algn="just"/>
            <a:r>
              <a:rPr lang="en-US" b="1" dirty="0" smtClean="0">
                <a:latin typeface="Arial" panose="020B0604020202020204" pitchFamily="34" charset="0"/>
                <a:cs typeface="Arial" panose="020B0604020202020204" pitchFamily="34" charset="0"/>
              </a:rPr>
              <a:t>Models</a:t>
            </a:r>
          </a:p>
          <a:p>
            <a:pPr lvl="1" algn="just"/>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Define Django models to represent the database schema and manage data persistence. Models represent entities such as blogs, drafts, users, and ratings</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28823408"/>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smtClean="0">
                <a:latin typeface="Arial" panose="020B0604020202020204" pitchFamily="34" charset="0"/>
                <a:cs typeface="Arial" panose="020B0604020202020204" pitchFamily="34" charset="0"/>
              </a:rPr>
              <a:t>CLASS DIAGRAM</a:t>
            </a:r>
            <a:endParaRPr lang="en-IN" sz="4000"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fld id="{69E57DC2-970A-4B3E-BB1C-7A09969E49DF}" type="slidenum">
              <a:rPr lang="en-US" smtClean="0"/>
              <a:t>8</a:t>
            </a:fld>
            <a:endParaRPr lang="en-US" dirty="0"/>
          </a:p>
        </p:txBody>
      </p:sp>
      <p:pic>
        <p:nvPicPr>
          <p:cNvPr id="5" name="Picture 4"/>
          <p:cNvPicPr>
            <a:picLocks noChangeAspect="1"/>
          </p:cNvPicPr>
          <p:nvPr/>
        </p:nvPicPr>
        <p:blipFill>
          <a:blip r:embed="rId2"/>
          <a:stretch>
            <a:fillRect/>
          </a:stretch>
        </p:blipFill>
        <p:spPr>
          <a:xfrm>
            <a:off x="2919412" y="1730619"/>
            <a:ext cx="6505575" cy="4381500"/>
          </a:xfrm>
          <a:prstGeom prst="rect">
            <a:avLst/>
          </a:prstGeom>
        </p:spPr>
      </p:pic>
    </p:spTree>
    <p:extLst>
      <p:ext uri="{BB962C8B-B14F-4D97-AF65-F5344CB8AC3E}">
        <p14:creationId xmlns:p14="http://schemas.microsoft.com/office/powerpoint/2010/main" val="1244628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smtClean="0">
                <a:latin typeface="Arial" panose="020B0604020202020204" pitchFamily="34" charset="0"/>
                <a:cs typeface="Arial" panose="020B0604020202020204" pitchFamily="34" charset="0"/>
              </a:rPr>
              <a:t>CHALLENGES FACED</a:t>
            </a:r>
            <a:endParaRPr lang="en-IN" sz="4000" dirty="0">
              <a:latin typeface="Arial" panose="020B0604020202020204" pitchFamily="34" charset="0"/>
              <a:cs typeface="Arial" panose="020B0604020202020204" pitchFamily="34" charset="0"/>
            </a:endParaRPr>
          </a:p>
        </p:txBody>
      </p:sp>
      <p:sp>
        <p:nvSpPr>
          <p:cNvPr id="3" name="Content Placeholder 2"/>
          <p:cNvSpPr>
            <a:spLocks noGrp="1"/>
          </p:cNvSpPr>
          <p:nvPr>
            <p:ph sz="half" idx="1"/>
          </p:nvPr>
        </p:nvSpPr>
        <p:spPr>
          <a:xfrm>
            <a:off x="1468316" y="2004645"/>
            <a:ext cx="9601200" cy="4308232"/>
          </a:xfrm>
        </p:spPr>
        <p:txBody>
          <a:bodyPr>
            <a:normAutofit/>
          </a:bodyPr>
          <a:lstStyle/>
          <a:p>
            <a:pPr algn="just"/>
            <a:r>
              <a:rPr lang="en-US" sz="1800" b="1" dirty="0">
                <a:latin typeface="Arial" panose="020B0604020202020204" pitchFamily="34" charset="0"/>
                <a:cs typeface="Arial" panose="020B0604020202020204" pitchFamily="34" charset="0"/>
              </a:rPr>
              <a:t>Draft Management</a:t>
            </a:r>
            <a:r>
              <a:rPr lang="en-US" sz="1800" dirty="0">
                <a:latin typeface="Arial" panose="020B0604020202020204" pitchFamily="34" charset="0"/>
                <a:cs typeface="Arial" panose="020B0604020202020204" pitchFamily="34" charset="0"/>
              </a:rPr>
              <a:t>: Implementing a draft feature where users can save their incomplete blog posts and resume editing later can be complex. Managing draft versions, handling conflicts, and providing a seamless editing experience without losing unsaved changes can pose challenges</a:t>
            </a:r>
            <a:r>
              <a:rPr lang="en-US" sz="1800" dirty="0" smtClean="0">
                <a:latin typeface="Arial" panose="020B0604020202020204" pitchFamily="34" charset="0"/>
                <a:cs typeface="Arial" panose="020B0604020202020204" pitchFamily="34" charset="0"/>
              </a:rPr>
              <a:t>.</a:t>
            </a:r>
          </a:p>
          <a:p>
            <a:pPr algn="just"/>
            <a:r>
              <a:rPr lang="en-US" sz="1800" b="1" dirty="0">
                <a:latin typeface="Arial" panose="020B0604020202020204" pitchFamily="34" charset="0"/>
                <a:cs typeface="Arial" panose="020B0604020202020204" pitchFamily="34" charset="0"/>
              </a:rPr>
              <a:t>Search Functionality</a:t>
            </a:r>
            <a:r>
              <a:rPr lang="en-US" sz="1800" dirty="0">
                <a:latin typeface="Arial" panose="020B0604020202020204" pitchFamily="34" charset="0"/>
                <a:cs typeface="Arial" panose="020B0604020202020204" pitchFamily="34" charset="0"/>
              </a:rPr>
              <a:t>: Implementing an efficient and accurate search functionality for blog posts can be challenging, especially when dealing with a large number of blog entries. Integrating a search engine or utilizing Django's full-text search capabilities requires proper indexing, relevance ranking, and handling search queries efficiently.</a:t>
            </a:r>
          </a:p>
          <a:p>
            <a:pPr algn="just"/>
            <a:r>
              <a:rPr lang="en-US" sz="1800" b="1" dirty="0">
                <a:latin typeface="Arial" panose="020B0604020202020204" pitchFamily="34" charset="0"/>
                <a:cs typeface="Arial" panose="020B0604020202020204" pitchFamily="34" charset="0"/>
              </a:rPr>
              <a:t>Database Design and Performance</a:t>
            </a:r>
            <a:r>
              <a:rPr lang="en-US" sz="1800" dirty="0">
                <a:latin typeface="Arial" panose="020B0604020202020204" pitchFamily="34" charset="0"/>
                <a:cs typeface="Arial" panose="020B0604020202020204" pitchFamily="34" charset="0"/>
              </a:rPr>
              <a:t>: Designing an efficient database schema and optimizing database queries can be challenging, especially as your application scales and handles a large number of users and blog posts. Ensuring data integrity, establishing proper indexing, and optimizing complex queries are important for maintaining good performance.</a:t>
            </a:r>
          </a:p>
          <a:p>
            <a:endParaRPr lang="en-US" dirty="0"/>
          </a:p>
          <a:p>
            <a:endParaRPr lang="en-IN" dirty="0"/>
          </a:p>
        </p:txBody>
      </p:sp>
      <p:sp>
        <p:nvSpPr>
          <p:cNvPr id="4" name="Slide Number Placeholder 3"/>
          <p:cNvSpPr>
            <a:spLocks noGrp="1"/>
          </p:cNvSpPr>
          <p:nvPr>
            <p:ph type="sldNum" sz="quarter" idx="12"/>
          </p:nvPr>
        </p:nvSpPr>
        <p:spPr/>
        <p:txBody>
          <a:bodyPr/>
          <a:lstStyle/>
          <a:p>
            <a:fld id="{69E57DC2-970A-4B3E-BB1C-7A09969E49DF}" type="slidenum">
              <a:rPr lang="en-US" smtClean="0"/>
              <a:t>9</a:t>
            </a:fld>
            <a:endParaRPr lang="en-US" dirty="0"/>
          </a:p>
        </p:txBody>
      </p:sp>
    </p:spTree>
    <p:extLst>
      <p:ext uri="{BB962C8B-B14F-4D97-AF65-F5344CB8AC3E}">
        <p14:creationId xmlns:p14="http://schemas.microsoft.com/office/powerpoint/2010/main" val="2052346407"/>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3199E8A-3253-45E5-B33A-F34129B7AA2B}">
  <ds:schemaRefs>
    <ds:schemaRef ds:uri="http://schemas.microsoft.com/sharepoint/v3/contenttype/forms"/>
  </ds:schemaRefs>
</ds:datastoreItem>
</file>

<file path=customXml/itemProps2.xml><?xml version="1.0" encoding="utf-8"?>
<ds:datastoreItem xmlns:ds="http://schemas.openxmlformats.org/officeDocument/2006/customXml" ds:itemID="{C26722C5-B529-4491-808D-2D5A0D242BA3}">
  <ds:schemaRefs>
    <ds:schemaRef ds:uri="http://purl.org/dc/dcmitype/"/>
    <ds:schemaRef ds:uri="http://schemas.microsoft.com/office/2006/metadata/properties"/>
    <ds:schemaRef ds:uri="http://purl.org/dc/elements/1.1/"/>
    <ds:schemaRef ds:uri="http://schemas.microsoft.com/office/infopath/2007/PartnerControls"/>
    <ds:schemaRef ds:uri="http://www.w3.org/XML/1998/namespace"/>
    <ds:schemaRef ds:uri="http://purl.org/dc/terms/"/>
    <ds:schemaRef ds:uri="16c05727-aa75-4e4a-9b5f-8a80a1165891"/>
    <ds:schemaRef ds:uri="http://schemas.microsoft.com/office/2006/documentManagement/types"/>
    <ds:schemaRef ds:uri="http://schemas.openxmlformats.org/package/2006/metadata/core-properties"/>
    <ds:schemaRef ds:uri="71af3243-3dd4-4a8d-8c0d-dd76da1f02a5"/>
  </ds:schemaRefs>
</ds:datastoreItem>
</file>

<file path=customXml/itemProps3.xml><?xml version="1.0" encoding="utf-8"?>
<ds:datastoreItem xmlns:ds="http://schemas.openxmlformats.org/officeDocument/2006/customXml" ds:itemID="{7FAD4C99-7793-446D-B40E-9C65086CB8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Travel design</Template>
  <TotalTime>0</TotalTime>
  <Words>980</Words>
  <Application>Microsoft Office PowerPoint</Application>
  <PresentationFormat>Widescreen</PresentationFormat>
  <Paragraphs>102</Paragraphs>
  <Slides>16</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Franklin Gothic Book</vt:lpstr>
      <vt:lpstr>Crop</vt:lpstr>
      <vt:lpstr>BLOG PUBLISHING APPLICATION</vt:lpstr>
      <vt:lpstr>ABSTRACT</vt:lpstr>
      <vt:lpstr>REQUIREMENTS</vt:lpstr>
      <vt:lpstr>FEATURES AND HIGHLIGHTS</vt:lpstr>
      <vt:lpstr>FEATURES AND HIGHLIGHTS</vt:lpstr>
      <vt:lpstr>TECHICAL ASPECTS</vt:lpstr>
      <vt:lpstr> ARCHITECTURE</vt:lpstr>
      <vt:lpstr>CLASS DIAGRAM</vt:lpstr>
      <vt:lpstr>CHALLENGES FACED</vt:lpstr>
      <vt:lpstr>SCREENSHOTS</vt:lpstr>
      <vt:lpstr>SCREENSHOTS</vt:lpstr>
      <vt:lpstr>SCREENSHOTS</vt:lpstr>
      <vt:lpstr>FUTURE ENCHANCEMENT</vt:lpstr>
      <vt:lpstr>CONCLUSION</vt:lpstr>
      <vt:lpstr>REFERENCE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2023-05-25T06:09:04Z</dcterms:created>
  <dcterms:modified xsi:type="dcterms:W3CDTF">2023-05-26T18:23:24Z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